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4"/>
  </p:notesMasterIdLst>
  <p:sldIdLst>
    <p:sldId id="256" r:id="rId2"/>
    <p:sldId id="257"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7389" autoAdjust="0"/>
  </p:normalViewPr>
  <p:slideViewPr>
    <p:cSldViewPr>
      <p:cViewPr>
        <p:scale>
          <a:sx n="100" d="100"/>
          <a:sy n="100" d="100"/>
        </p:scale>
        <p:origin x="-516" y="124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77DF25E-672B-408F-8ACB-96DB2EC58BF9}" type="datetimeFigureOut">
              <a:rPr lang="ar-IQ" smtClean="0"/>
              <a:t>05/03/1441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A9A2EB5-9E7D-4F7A-A5DD-366DDDE6291F}" type="slidenum">
              <a:rPr lang="ar-IQ" smtClean="0"/>
              <a:t>‹#›</a:t>
            </a:fld>
            <a:endParaRPr lang="ar-IQ"/>
          </a:p>
        </p:txBody>
      </p:sp>
    </p:spTree>
    <p:extLst>
      <p:ext uri="{BB962C8B-B14F-4D97-AF65-F5344CB8AC3E}">
        <p14:creationId xmlns:p14="http://schemas.microsoft.com/office/powerpoint/2010/main" val="157604898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BA9A2EB5-9E7D-4F7A-A5DD-366DDDE6291F}" type="slidenum">
              <a:rPr lang="ar-IQ" smtClean="0"/>
              <a:t>1</a:t>
            </a:fld>
            <a:endParaRPr lang="ar-IQ"/>
          </a:p>
        </p:txBody>
      </p:sp>
    </p:spTree>
    <p:extLst>
      <p:ext uri="{BB962C8B-B14F-4D97-AF65-F5344CB8AC3E}">
        <p14:creationId xmlns:p14="http://schemas.microsoft.com/office/powerpoint/2010/main" val="3727782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311990C-4C99-402F-A31B-9EE2A1559945}" type="datetimeFigureOut">
              <a:rPr lang="ar-IQ" smtClean="0"/>
              <a:t>05/03/1441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138DC12-F988-443F-938E-3B93ACB445B3}" type="slidenum">
              <a:rPr lang="ar-IQ" smtClean="0"/>
              <a:t>‹#›</a:t>
            </a:fld>
            <a:endParaRPr lang="ar-IQ"/>
          </a:p>
        </p:txBody>
      </p:sp>
    </p:spTree>
    <p:extLst>
      <p:ext uri="{BB962C8B-B14F-4D97-AF65-F5344CB8AC3E}">
        <p14:creationId xmlns:p14="http://schemas.microsoft.com/office/powerpoint/2010/main" val="2893444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311990C-4C99-402F-A31B-9EE2A1559945}" type="datetimeFigureOut">
              <a:rPr lang="ar-IQ" smtClean="0"/>
              <a:t>05/03/1441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138DC12-F988-443F-938E-3B93ACB445B3}" type="slidenum">
              <a:rPr lang="ar-IQ" smtClean="0"/>
              <a:t>‹#›</a:t>
            </a:fld>
            <a:endParaRPr lang="ar-IQ"/>
          </a:p>
        </p:txBody>
      </p:sp>
    </p:spTree>
    <p:extLst>
      <p:ext uri="{BB962C8B-B14F-4D97-AF65-F5344CB8AC3E}">
        <p14:creationId xmlns:p14="http://schemas.microsoft.com/office/powerpoint/2010/main" val="2605146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311990C-4C99-402F-A31B-9EE2A1559945}" type="datetimeFigureOut">
              <a:rPr lang="ar-IQ" smtClean="0"/>
              <a:t>05/03/1441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138DC12-F988-443F-938E-3B93ACB445B3}" type="slidenum">
              <a:rPr lang="ar-IQ" smtClean="0"/>
              <a:t>‹#›</a:t>
            </a:fld>
            <a:endParaRPr lang="ar-IQ"/>
          </a:p>
        </p:txBody>
      </p:sp>
    </p:spTree>
    <p:extLst>
      <p:ext uri="{BB962C8B-B14F-4D97-AF65-F5344CB8AC3E}">
        <p14:creationId xmlns:p14="http://schemas.microsoft.com/office/powerpoint/2010/main" val="983929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311990C-4C99-402F-A31B-9EE2A1559945}" type="datetimeFigureOut">
              <a:rPr lang="ar-IQ" smtClean="0"/>
              <a:t>05/03/1441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138DC12-F988-443F-938E-3B93ACB445B3}" type="slidenum">
              <a:rPr lang="ar-IQ" smtClean="0"/>
              <a:t>‹#›</a:t>
            </a:fld>
            <a:endParaRPr lang="ar-IQ"/>
          </a:p>
        </p:txBody>
      </p:sp>
    </p:spTree>
    <p:extLst>
      <p:ext uri="{BB962C8B-B14F-4D97-AF65-F5344CB8AC3E}">
        <p14:creationId xmlns:p14="http://schemas.microsoft.com/office/powerpoint/2010/main" val="2576271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311990C-4C99-402F-A31B-9EE2A1559945}" type="datetimeFigureOut">
              <a:rPr lang="ar-IQ" smtClean="0"/>
              <a:t>05/03/1441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138DC12-F988-443F-938E-3B93ACB445B3}" type="slidenum">
              <a:rPr lang="ar-IQ" smtClean="0"/>
              <a:t>‹#›</a:t>
            </a:fld>
            <a:endParaRPr lang="ar-IQ"/>
          </a:p>
        </p:txBody>
      </p:sp>
    </p:spTree>
    <p:extLst>
      <p:ext uri="{BB962C8B-B14F-4D97-AF65-F5344CB8AC3E}">
        <p14:creationId xmlns:p14="http://schemas.microsoft.com/office/powerpoint/2010/main" val="1240039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311990C-4C99-402F-A31B-9EE2A1559945}" type="datetimeFigureOut">
              <a:rPr lang="ar-IQ" smtClean="0"/>
              <a:t>05/03/1441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138DC12-F988-443F-938E-3B93ACB445B3}" type="slidenum">
              <a:rPr lang="ar-IQ" smtClean="0"/>
              <a:t>‹#›</a:t>
            </a:fld>
            <a:endParaRPr lang="ar-IQ"/>
          </a:p>
        </p:txBody>
      </p:sp>
    </p:spTree>
    <p:extLst>
      <p:ext uri="{BB962C8B-B14F-4D97-AF65-F5344CB8AC3E}">
        <p14:creationId xmlns:p14="http://schemas.microsoft.com/office/powerpoint/2010/main" val="3167584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311990C-4C99-402F-A31B-9EE2A1559945}" type="datetimeFigureOut">
              <a:rPr lang="ar-IQ" smtClean="0"/>
              <a:t>05/03/1441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A138DC12-F988-443F-938E-3B93ACB445B3}" type="slidenum">
              <a:rPr lang="ar-IQ" smtClean="0"/>
              <a:t>‹#›</a:t>
            </a:fld>
            <a:endParaRPr lang="ar-IQ"/>
          </a:p>
        </p:txBody>
      </p:sp>
    </p:spTree>
    <p:extLst>
      <p:ext uri="{BB962C8B-B14F-4D97-AF65-F5344CB8AC3E}">
        <p14:creationId xmlns:p14="http://schemas.microsoft.com/office/powerpoint/2010/main" val="2417783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311990C-4C99-402F-A31B-9EE2A1559945}" type="datetimeFigureOut">
              <a:rPr lang="ar-IQ" smtClean="0"/>
              <a:t>05/03/1441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A138DC12-F988-443F-938E-3B93ACB445B3}" type="slidenum">
              <a:rPr lang="ar-IQ" smtClean="0"/>
              <a:t>‹#›</a:t>
            </a:fld>
            <a:endParaRPr lang="ar-IQ"/>
          </a:p>
        </p:txBody>
      </p:sp>
    </p:spTree>
    <p:extLst>
      <p:ext uri="{BB962C8B-B14F-4D97-AF65-F5344CB8AC3E}">
        <p14:creationId xmlns:p14="http://schemas.microsoft.com/office/powerpoint/2010/main" val="3286712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311990C-4C99-402F-A31B-9EE2A1559945}" type="datetimeFigureOut">
              <a:rPr lang="ar-IQ" smtClean="0"/>
              <a:t>05/03/1441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A138DC12-F988-443F-938E-3B93ACB445B3}" type="slidenum">
              <a:rPr lang="ar-IQ" smtClean="0"/>
              <a:t>‹#›</a:t>
            </a:fld>
            <a:endParaRPr lang="ar-IQ"/>
          </a:p>
        </p:txBody>
      </p:sp>
    </p:spTree>
    <p:extLst>
      <p:ext uri="{BB962C8B-B14F-4D97-AF65-F5344CB8AC3E}">
        <p14:creationId xmlns:p14="http://schemas.microsoft.com/office/powerpoint/2010/main" val="3118628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311990C-4C99-402F-A31B-9EE2A1559945}" type="datetimeFigureOut">
              <a:rPr lang="ar-IQ" smtClean="0"/>
              <a:t>05/03/1441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138DC12-F988-443F-938E-3B93ACB445B3}" type="slidenum">
              <a:rPr lang="ar-IQ" smtClean="0"/>
              <a:t>‹#›</a:t>
            </a:fld>
            <a:endParaRPr lang="ar-IQ"/>
          </a:p>
        </p:txBody>
      </p:sp>
    </p:spTree>
    <p:extLst>
      <p:ext uri="{BB962C8B-B14F-4D97-AF65-F5344CB8AC3E}">
        <p14:creationId xmlns:p14="http://schemas.microsoft.com/office/powerpoint/2010/main" val="1495362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311990C-4C99-402F-A31B-9EE2A1559945}" type="datetimeFigureOut">
              <a:rPr lang="ar-IQ" smtClean="0"/>
              <a:t>05/03/1441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138DC12-F988-443F-938E-3B93ACB445B3}" type="slidenum">
              <a:rPr lang="ar-IQ" smtClean="0"/>
              <a:t>‹#›</a:t>
            </a:fld>
            <a:endParaRPr lang="ar-IQ"/>
          </a:p>
        </p:txBody>
      </p:sp>
    </p:spTree>
    <p:extLst>
      <p:ext uri="{BB962C8B-B14F-4D97-AF65-F5344CB8AC3E}">
        <p14:creationId xmlns:p14="http://schemas.microsoft.com/office/powerpoint/2010/main" val="1035878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311990C-4C99-402F-A31B-9EE2A1559945}" type="datetimeFigureOut">
              <a:rPr lang="ar-IQ" smtClean="0"/>
              <a:t>05/03/1441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138DC12-F988-443F-938E-3B93ACB445B3}" type="slidenum">
              <a:rPr lang="ar-IQ" smtClean="0"/>
              <a:t>‹#›</a:t>
            </a:fld>
            <a:endParaRPr lang="ar-IQ"/>
          </a:p>
        </p:txBody>
      </p:sp>
    </p:spTree>
    <p:extLst>
      <p:ext uri="{BB962C8B-B14F-4D97-AF65-F5344CB8AC3E}">
        <p14:creationId xmlns:p14="http://schemas.microsoft.com/office/powerpoint/2010/main" val="2267907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95736" y="476673"/>
            <a:ext cx="4752528" cy="1656183"/>
          </a:xfrm>
        </p:spPr>
        <p:txBody>
          <a:bodyPr>
            <a:normAutofit/>
          </a:bodyPr>
          <a:lstStyle/>
          <a:p>
            <a:r>
              <a:rPr lang="ar-IQ" sz="2400" b="1" dirty="0" smtClean="0">
                <a:latin typeface="Simplified Arabic" panose="02020603050405020304" pitchFamily="18" charset="-78"/>
                <a:cs typeface="Simplified Arabic" panose="02020603050405020304" pitchFamily="18" charset="-78"/>
              </a:rPr>
              <a:t>المسرح الامريكي ....المرحلة / الثالث عام</a:t>
            </a:r>
            <a:br>
              <a:rPr lang="ar-IQ" sz="2400" b="1" dirty="0" smtClean="0">
                <a:latin typeface="Simplified Arabic" panose="02020603050405020304" pitchFamily="18" charset="-78"/>
                <a:cs typeface="Simplified Arabic" panose="02020603050405020304" pitchFamily="18" charset="-78"/>
              </a:rPr>
            </a:br>
            <a:r>
              <a:rPr lang="ar-IQ" sz="2400" b="1" dirty="0" smtClean="0">
                <a:latin typeface="Simplified Arabic" panose="02020603050405020304" pitchFamily="18" charset="-78"/>
                <a:cs typeface="Simplified Arabic" panose="02020603050405020304" pitchFamily="18" charset="-78"/>
              </a:rPr>
              <a:t>الاحد </a:t>
            </a:r>
            <a:r>
              <a:rPr lang="en-US" sz="2400" b="1" dirty="0" smtClean="0">
                <a:latin typeface="Simplified Arabic" panose="02020603050405020304" pitchFamily="18" charset="-78"/>
                <a:cs typeface="Simplified Arabic" panose="02020603050405020304" pitchFamily="18" charset="-78"/>
              </a:rPr>
              <a:t>2019/11/3</a:t>
            </a:r>
            <a:r>
              <a:rPr lang="ar-IQ" sz="2400" b="1" dirty="0" smtClean="0">
                <a:latin typeface="Simplified Arabic" panose="02020603050405020304" pitchFamily="18" charset="-78"/>
                <a:cs typeface="Simplified Arabic" panose="02020603050405020304" pitchFamily="18" charset="-78"/>
              </a:rPr>
              <a:t> </a:t>
            </a:r>
            <a:endParaRPr lang="ar-IQ" sz="2400" b="1" dirty="0">
              <a:latin typeface="Simplified Arabic" panose="02020603050405020304" pitchFamily="18" charset="-78"/>
              <a:cs typeface="Simplified Arabic" panose="02020603050405020304" pitchFamily="18" charset="-78"/>
            </a:endParaRPr>
          </a:p>
        </p:txBody>
      </p:sp>
      <p:sp>
        <p:nvSpPr>
          <p:cNvPr id="3" name="عنوان فرعي 2"/>
          <p:cNvSpPr>
            <a:spLocks noGrp="1"/>
          </p:cNvSpPr>
          <p:nvPr>
            <p:ph type="subTitle" idx="1"/>
          </p:nvPr>
        </p:nvSpPr>
        <p:spPr>
          <a:xfrm>
            <a:off x="1371600" y="1844824"/>
            <a:ext cx="6400800" cy="3793976"/>
          </a:xfrm>
        </p:spPr>
        <p:txBody>
          <a:bodyPr/>
          <a:lstStyle/>
          <a:p>
            <a:endParaRPr lang="ar-IQ" dirty="0"/>
          </a:p>
        </p:txBody>
      </p:sp>
    </p:spTree>
    <p:extLst>
      <p:ext uri="{BB962C8B-B14F-4D97-AF65-F5344CB8AC3E}">
        <p14:creationId xmlns:p14="http://schemas.microsoft.com/office/powerpoint/2010/main" val="744625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Autofit/>
          </a:bodyPr>
          <a:lstStyle/>
          <a:p>
            <a:pPr algn="just"/>
            <a:r>
              <a:rPr lang="ar-IQ" sz="1000" b="1" dirty="0" smtClean="0">
                <a:latin typeface="Simplified Arabic" panose="02020603050405020304" pitchFamily="18" charset="-78"/>
                <a:cs typeface="Simplified Arabic" panose="02020603050405020304" pitchFamily="18" charset="-78"/>
              </a:rPr>
              <a:t>لأصول والبدايات الأولى للمسرح الأمريكي</a:t>
            </a:r>
          </a:p>
          <a:p>
            <a:pPr algn="just"/>
            <a:r>
              <a:rPr lang="ar-IQ" sz="1000" b="1" dirty="0" smtClean="0">
                <a:latin typeface="Simplified Arabic" panose="02020603050405020304" pitchFamily="18" charset="-78"/>
                <a:cs typeface="Simplified Arabic" panose="02020603050405020304" pitchFamily="18" charset="-78"/>
              </a:rPr>
              <a:t>(بين المؤثرات الأوربية ونزعة البحث عن الذات )</a:t>
            </a:r>
          </a:p>
          <a:p>
            <a:pPr algn="just"/>
            <a:r>
              <a:rPr lang="ar-IQ" sz="1000" b="1" dirty="0" smtClean="0">
                <a:latin typeface="Simplified Arabic" panose="02020603050405020304" pitchFamily="18" charset="-78"/>
                <a:cs typeface="Simplified Arabic" panose="02020603050405020304" pitchFamily="18" charset="-78"/>
              </a:rPr>
              <a:t>عند الحديث عن المسرح </a:t>
            </a:r>
            <a:r>
              <a:rPr lang="ar-IQ" sz="1000" b="1" dirty="0" err="1" smtClean="0">
                <a:latin typeface="Simplified Arabic" panose="02020603050405020304" pitchFamily="18" charset="-78"/>
                <a:cs typeface="Simplified Arabic" panose="02020603050405020304" pitchFamily="18" charset="-78"/>
              </a:rPr>
              <a:t>الامريكى</a:t>
            </a:r>
            <a:r>
              <a:rPr lang="ar-IQ" sz="1000" b="1" dirty="0" smtClean="0">
                <a:latin typeface="Simplified Arabic" panose="02020603050405020304" pitchFamily="18" charset="-78"/>
                <a:cs typeface="Simplified Arabic" panose="02020603050405020304" pitchFamily="18" charset="-78"/>
              </a:rPr>
              <a:t> لابد أن نضع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اعتبارنا مجموعة الظروف الكثيرة المتنوعة </a:t>
            </a:r>
            <a:r>
              <a:rPr lang="ar-IQ" sz="1000" b="1" dirty="0" err="1" smtClean="0">
                <a:latin typeface="Simplified Arabic" panose="02020603050405020304" pitchFamily="18" charset="-78"/>
                <a:cs typeface="Simplified Arabic" panose="02020603050405020304" pitchFamily="18" charset="-78"/>
              </a:rPr>
              <a:t>التى</a:t>
            </a:r>
            <a:r>
              <a:rPr lang="ar-IQ" sz="1000" b="1" dirty="0" smtClean="0">
                <a:latin typeface="Simplified Arabic" panose="02020603050405020304" pitchFamily="18" charset="-78"/>
                <a:cs typeface="Simplified Arabic" panose="02020603050405020304" pitchFamily="18" charset="-78"/>
              </a:rPr>
              <a:t> شكلت المسرح </a:t>
            </a:r>
            <a:r>
              <a:rPr lang="ar-IQ" sz="1000" b="1" dirty="0" err="1" smtClean="0">
                <a:latin typeface="Simplified Arabic" panose="02020603050405020304" pitchFamily="18" charset="-78"/>
                <a:cs typeface="Simplified Arabic" panose="02020603050405020304" pitchFamily="18" charset="-78"/>
              </a:rPr>
              <a:t>الامريكى</a:t>
            </a:r>
            <a:r>
              <a:rPr lang="ar-IQ" sz="1000" b="1" dirty="0" smtClean="0">
                <a:latin typeface="Simplified Arabic" panose="02020603050405020304" pitchFamily="18" charset="-78"/>
                <a:cs typeface="Simplified Arabic" panose="02020603050405020304" pitchFamily="18" charset="-78"/>
              </a:rPr>
              <a:t>، إذ هو يختلف من حيث ظروف النشأة عن المسرح </a:t>
            </a:r>
            <a:r>
              <a:rPr lang="ar-IQ" sz="1000" b="1" dirty="0" err="1" smtClean="0">
                <a:latin typeface="Simplified Arabic" panose="02020603050405020304" pitchFamily="18" charset="-78"/>
                <a:cs typeface="Simplified Arabic" panose="02020603050405020304" pitchFamily="18" charset="-78"/>
              </a:rPr>
              <a:t>الأوروبى</a:t>
            </a:r>
            <a:r>
              <a:rPr lang="ar-IQ" sz="1000" b="1" dirty="0" smtClean="0">
                <a:latin typeface="Simplified Arabic" panose="02020603050405020304" pitchFamily="18" charset="-78"/>
                <a:cs typeface="Simplified Arabic" panose="02020603050405020304" pitchFamily="18" charset="-78"/>
              </a:rPr>
              <a:t>.</a:t>
            </a:r>
          </a:p>
          <a:p>
            <a:pPr algn="just"/>
            <a:r>
              <a:rPr lang="ar-IQ" sz="1000" b="1" dirty="0" smtClean="0">
                <a:latin typeface="Simplified Arabic" panose="02020603050405020304" pitchFamily="18" charset="-78"/>
                <a:cs typeface="Simplified Arabic" panose="02020603050405020304" pitchFamily="18" charset="-78"/>
              </a:rPr>
              <a:t>فمن </a:t>
            </a:r>
            <a:r>
              <a:rPr lang="ar-IQ" sz="1000" b="1" dirty="0" err="1" smtClean="0">
                <a:latin typeface="Simplified Arabic" panose="02020603050405020304" pitchFamily="18" charset="-78"/>
                <a:cs typeface="Simplified Arabic" panose="02020603050405020304" pitchFamily="18" charset="-78"/>
              </a:rPr>
              <a:t>البديهى</a:t>
            </a:r>
            <a:r>
              <a:rPr lang="ar-IQ" sz="1000" b="1" dirty="0" smtClean="0">
                <a:latin typeface="Simplified Arabic" panose="02020603050405020304" pitchFamily="18" charset="-78"/>
                <a:cs typeface="Simplified Arabic" panose="02020603050405020304" pitchFamily="18" charset="-78"/>
              </a:rPr>
              <a:t> أن نعرف أن البداية الأولى للمسرح </a:t>
            </a:r>
            <a:r>
              <a:rPr lang="ar-IQ" sz="1000" b="1" dirty="0" err="1" smtClean="0">
                <a:latin typeface="Simplified Arabic" panose="02020603050405020304" pitchFamily="18" charset="-78"/>
                <a:cs typeface="Simplified Arabic" panose="02020603050405020304" pitchFamily="18" charset="-78"/>
              </a:rPr>
              <a:t>الامريكى</a:t>
            </a:r>
            <a:r>
              <a:rPr lang="ar-IQ" sz="1000" b="1" dirty="0" smtClean="0">
                <a:latin typeface="Simplified Arabic" panose="02020603050405020304" pitchFamily="18" charset="-78"/>
                <a:cs typeface="Simplified Arabic" panose="02020603050405020304" pitchFamily="18" charset="-78"/>
              </a:rPr>
              <a:t> خضعت لمجموعة من الظروف تكون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مجموعها تركيبة خاصة </a:t>
            </a:r>
            <a:r>
              <a:rPr lang="ar-IQ" sz="1000" b="1" dirty="0" err="1" smtClean="0">
                <a:latin typeface="Simplified Arabic" panose="02020603050405020304" pitchFamily="18" charset="-78"/>
                <a:cs typeface="Simplified Arabic" panose="02020603050405020304" pitchFamily="18" charset="-78"/>
              </a:rPr>
              <a:t>بامريكا</a:t>
            </a:r>
            <a:r>
              <a:rPr lang="ar-IQ" sz="1000" b="1" dirty="0" smtClean="0">
                <a:latin typeface="Simplified Arabic" panose="02020603050405020304" pitchFamily="18" charset="-78"/>
                <a:cs typeface="Simplified Arabic" panose="02020603050405020304" pitchFamily="18" charset="-78"/>
              </a:rPr>
              <a:t> نفسها، وهى تركيبة أثرت بشكل واضح لا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الحركة المسرحية فقط، بل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الحركة الأدبية والفكرية بصفة عامة، سواء كان ذلك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ميدان الشعر أو الرواية الطويلة أو القصة القصيرة أو الطويلة أو الفلسفة.</a:t>
            </a:r>
          </a:p>
          <a:p>
            <a:pPr algn="just"/>
            <a:r>
              <a:rPr lang="ar-IQ" sz="1000" b="1" dirty="0" smtClean="0">
                <a:latin typeface="Simplified Arabic" panose="02020603050405020304" pitchFamily="18" charset="-78"/>
                <a:cs typeface="Simplified Arabic" panose="02020603050405020304" pitchFamily="18" charset="-78"/>
              </a:rPr>
              <a:t>بل أن التعرف على الحركة الأدبية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الولايات المتحدة لا يزال يتطلب من القارئ إلماماً مبدئياً على الأقل بتلك التركيبة الخاصة </a:t>
            </a:r>
            <a:r>
              <a:rPr lang="ar-IQ" sz="1000" b="1" dirty="0" err="1" smtClean="0">
                <a:latin typeface="Simplified Arabic" panose="02020603050405020304" pitchFamily="18" charset="-78"/>
                <a:cs typeface="Simplified Arabic" panose="02020603050405020304" pitchFamily="18" charset="-78"/>
              </a:rPr>
              <a:t>التى</a:t>
            </a:r>
            <a:r>
              <a:rPr lang="ar-IQ" sz="1000" b="1" dirty="0" smtClean="0">
                <a:latin typeface="Simplified Arabic" panose="02020603050405020304" pitchFamily="18" charset="-78"/>
                <a:cs typeface="Simplified Arabic" panose="02020603050405020304" pitchFamily="18" charset="-78"/>
              </a:rPr>
              <a:t> أشرت إليها، ذلك أن الانسان مثلاً لا يستطيع أن يفهم الكثير من الروايات والأشعار </a:t>
            </a:r>
            <a:r>
              <a:rPr lang="ar-IQ" sz="1000" b="1" dirty="0" err="1" smtClean="0">
                <a:latin typeface="Simplified Arabic" panose="02020603050405020304" pitchFamily="18" charset="-78"/>
                <a:cs typeface="Simplified Arabic" panose="02020603050405020304" pitchFamily="18" charset="-78"/>
              </a:rPr>
              <a:t>التى</a:t>
            </a:r>
            <a:r>
              <a:rPr lang="ar-IQ" sz="1000" b="1" dirty="0" smtClean="0">
                <a:latin typeface="Simplified Arabic" panose="02020603050405020304" pitchFamily="18" charset="-78"/>
                <a:cs typeface="Simplified Arabic" panose="02020603050405020304" pitchFamily="18" charset="-78"/>
              </a:rPr>
              <a:t> كتبت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هذه الفترة دون أن تكون لديه خلفية كافية عن الحياة الفكرية والحركة الدينية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أمريكا منذ نشأتها، وهى الخلفية </a:t>
            </a:r>
            <a:r>
              <a:rPr lang="ar-IQ" sz="1000" b="1" dirty="0" err="1" smtClean="0">
                <a:latin typeface="Simplified Arabic" panose="02020603050405020304" pitchFamily="18" charset="-78"/>
                <a:cs typeface="Simplified Arabic" panose="02020603050405020304" pitchFamily="18" charset="-78"/>
              </a:rPr>
              <a:t>التى</a:t>
            </a:r>
            <a:r>
              <a:rPr lang="ar-IQ" sz="1000" b="1" dirty="0" smtClean="0">
                <a:latin typeface="Simplified Arabic" panose="02020603050405020304" pitchFamily="18" charset="-78"/>
                <a:cs typeface="Simplified Arabic" panose="02020603050405020304" pitchFamily="18" charset="-78"/>
              </a:rPr>
              <a:t> لابد أن نفهمها عند تعرضنا لدراسة الأعمال المسرحية الامريكية.</a:t>
            </a:r>
          </a:p>
          <a:p>
            <a:pPr algn="just"/>
            <a:r>
              <a:rPr lang="ar-IQ" sz="1000" b="1" dirty="0" smtClean="0">
                <a:latin typeface="Simplified Arabic" panose="02020603050405020304" pitchFamily="18" charset="-78"/>
                <a:cs typeface="Simplified Arabic" panose="02020603050405020304" pitchFamily="18" charset="-78"/>
              </a:rPr>
              <a:t>إذا أردنا أن نتعرف على الظروف </a:t>
            </a:r>
            <a:r>
              <a:rPr lang="ar-IQ" sz="1000" b="1" dirty="0" err="1" smtClean="0">
                <a:latin typeface="Simplified Arabic" panose="02020603050405020304" pitchFamily="18" charset="-78"/>
                <a:cs typeface="Simplified Arabic" panose="02020603050405020304" pitchFamily="18" charset="-78"/>
              </a:rPr>
              <a:t>التى</a:t>
            </a:r>
            <a:r>
              <a:rPr lang="ar-IQ" sz="1000" b="1" dirty="0" smtClean="0">
                <a:latin typeface="Simplified Arabic" panose="02020603050405020304" pitchFamily="18" charset="-78"/>
                <a:cs typeface="Simplified Arabic" panose="02020603050405020304" pitchFamily="18" charset="-78"/>
              </a:rPr>
              <a:t> جعلت للمسرح </a:t>
            </a:r>
            <a:r>
              <a:rPr lang="ar-IQ" sz="1000" b="1" dirty="0" err="1" smtClean="0">
                <a:latin typeface="Simplified Arabic" panose="02020603050405020304" pitchFamily="18" charset="-78"/>
                <a:cs typeface="Simplified Arabic" panose="02020603050405020304" pitchFamily="18" charset="-78"/>
              </a:rPr>
              <a:t>الامريكى</a:t>
            </a:r>
            <a:r>
              <a:rPr lang="ar-IQ" sz="1000" b="1" dirty="0" smtClean="0">
                <a:latin typeface="Simplified Arabic" panose="02020603050405020304" pitchFamily="18" charset="-78"/>
                <a:cs typeface="Simplified Arabic" panose="02020603050405020304" pitchFamily="18" charset="-78"/>
              </a:rPr>
              <a:t> هذه التركيبة الخاصة نجد أولها أن المسرح </a:t>
            </a:r>
            <a:r>
              <a:rPr lang="ar-IQ" sz="1000" b="1" dirty="0" err="1" smtClean="0">
                <a:latin typeface="Simplified Arabic" panose="02020603050405020304" pitchFamily="18" charset="-78"/>
                <a:cs typeface="Simplified Arabic" panose="02020603050405020304" pitchFamily="18" charset="-78"/>
              </a:rPr>
              <a:t>الامريكى</a:t>
            </a:r>
            <a:r>
              <a:rPr lang="ar-IQ" sz="1000" b="1" dirty="0" smtClean="0">
                <a:latin typeface="Simplified Arabic" panose="02020603050405020304" pitchFamily="18" charset="-78"/>
                <a:cs typeface="Simplified Arabic" panose="02020603050405020304" pitchFamily="18" charset="-78"/>
              </a:rPr>
              <a:t> لم يكن له وجود قبل نشأة الولايات المتحدة الأمريكية – هذا ما يؤكد حداثته إذ ما قورن بالمسرح </a:t>
            </a:r>
            <a:r>
              <a:rPr lang="ar-IQ" sz="1000" b="1" dirty="0" err="1" smtClean="0">
                <a:latin typeface="Simplified Arabic" panose="02020603050405020304" pitchFamily="18" charset="-78"/>
                <a:cs typeface="Simplified Arabic" panose="02020603050405020304" pitchFamily="18" charset="-78"/>
              </a:rPr>
              <a:t>الغربى</a:t>
            </a:r>
            <a:r>
              <a:rPr lang="ar-IQ" sz="1000" b="1" dirty="0" smtClean="0">
                <a:latin typeface="Simplified Arabic" panose="02020603050405020304" pitchFamily="18" charset="-78"/>
                <a:cs typeface="Simplified Arabic" panose="02020603050405020304" pitchFamily="18" charset="-78"/>
              </a:rPr>
              <a:t>- سواء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الفترة </a:t>
            </a:r>
            <a:r>
              <a:rPr lang="ar-IQ" sz="1000" b="1" dirty="0" err="1" smtClean="0">
                <a:latin typeface="Simplified Arabic" panose="02020603050405020304" pitchFamily="18" charset="-78"/>
                <a:cs typeface="Simplified Arabic" panose="02020603050405020304" pitchFamily="18" charset="-78"/>
              </a:rPr>
              <a:t>التى</a:t>
            </a:r>
            <a:r>
              <a:rPr lang="ar-IQ" sz="1000" b="1" dirty="0" smtClean="0">
                <a:latin typeface="Simplified Arabic" panose="02020603050405020304" pitchFamily="18" charset="-78"/>
                <a:cs typeface="Simplified Arabic" panose="02020603050405020304" pitchFamily="18" charset="-78"/>
              </a:rPr>
              <a:t> سبقت الاستقلال أو بعده، ومنها أيضاً، وهو الأهم أن الولايات المتحدة الأمريكية نشأت على </a:t>
            </a:r>
            <a:r>
              <a:rPr lang="ar-IQ" sz="1000" b="1" dirty="0" err="1" smtClean="0">
                <a:latin typeface="Simplified Arabic" panose="02020603050405020304" pitchFamily="18" charset="-78"/>
                <a:cs typeface="Simplified Arabic" panose="02020603050405020304" pitchFamily="18" charset="-78"/>
              </a:rPr>
              <a:t>ايدى</a:t>
            </a:r>
            <a:r>
              <a:rPr lang="ar-IQ" sz="1000" b="1" dirty="0" smtClean="0">
                <a:latin typeface="Simplified Arabic" panose="02020603050405020304" pitchFamily="18" charset="-78"/>
                <a:cs typeface="Simplified Arabic" panose="02020603050405020304" pitchFamily="18" charset="-78"/>
              </a:rPr>
              <a:t> اناس ذوى مزاج </a:t>
            </a:r>
            <a:r>
              <a:rPr lang="ar-IQ" sz="1000" b="1" dirty="0" err="1" smtClean="0">
                <a:latin typeface="Simplified Arabic" panose="02020603050405020304" pitchFamily="18" charset="-78"/>
                <a:cs typeface="Simplified Arabic" panose="02020603050405020304" pitchFamily="18" charset="-78"/>
              </a:rPr>
              <a:t>دينى</a:t>
            </a:r>
            <a:r>
              <a:rPr lang="ar-IQ" sz="1000" b="1" dirty="0" smtClean="0">
                <a:latin typeface="Simplified Arabic" panose="02020603050405020304" pitchFamily="18" charset="-78"/>
                <a:cs typeface="Simplified Arabic" panose="02020603050405020304" pitchFamily="18" charset="-78"/>
              </a:rPr>
              <a:t> خاص أثر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الحركة الأدبية والفكرية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القارة الجديدة.</a:t>
            </a:r>
          </a:p>
          <a:p>
            <a:pPr algn="just"/>
            <a:r>
              <a:rPr lang="ar-IQ" sz="1000" b="1" dirty="0" smtClean="0">
                <a:latin typeface="Simplified Arabic" panose="02020603050405020304" pitchFamily="18" charset="-78"/>
                <a:cs typeface="Simplified Arabic" panose="02020603050405020304" pitchFamily="18" charset="-78"/>
              </a:rPr>
              <a:t>معنى هذا أن الطقوس الدينية والاجتماعية </a:t>
            </a:r>
            <a:r>
              <a:rPr lang="ar-IQ" sz="1000" b="1" dirty="0" err="1" smtClean="0">
                <a:latin typeface="Simplified Arabic" panose="02020603050405020304" pitchFamily="18" charset="-78"/>
                <a:cs typeface="Simplified Arabic" panose="02020603050405020304" pitchFamily="18" charset="-78"/>
              </a:rPr>
              <a:t>التى</a:t>
            </a:r>
            <a:r>
              <a:rPr lang="ar-IQ" sz="1000" b="1" dirty="0" smtClean="0">
                <a:latin typeface="Simplified Arabic" panose="02020603050405020304" pitchFamily="18" charset="-78"/>
                <a:cs typeface="Simplified Arabic" panose="02020603050405020304" pitchFamily="18" charset="-78"/>
              </a:rPr>
              <a:t> كانت تمارسها القبائل هناك قبل وصول الرواد المهاجرين الأوائل القادمين من أوروبا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بداية القرن السابع عشر كانت تمثل بالفعل البذور الأساسية للدراما وهو ما يذكرنا بطقوس </a:t>
            </a:r>
            <a:r>
              <a:rPr lang="ar-IQ" sz="1000" b="1" dirty="0" err="1" smtClean="0">
                <a:latin typeface="Simplified Arabic" panose="02020603050405020304" pitchFamily="18" charset="-78"/>
                <a:cs typeface="Simplified Arabic" panose="02020603050405020304" pitchFamily="18" charset="-78"/>
              </a:rPr>
              <a:t>الأغريق</a:t>
            </a:r>
            <a:r>
              <a:rPr lang="ar-IQ" sz="1000" b="1" dirty="0" smtClean="0">
                <a:latin typeface="Simplified Arabic" panose="02020603050405020304" pitchFamily="18" charset="-78"/>
                <a:cs typeface="Simplified Arabic" panose="02020603050405020304" pitchFamily="18" charset="-78"/>
              </a:rPr>
              <a:t> </a:t>
            </a:r>
            <a:r>
              <a:rPr lang="ar-IQ" sz="1000" b="1" dirty="0" err="1" smtClean="0">
                <a:latin typeface="Simplified Arabic" panose="02020603050405020304" pitchFamily="18" charset="-78"/>
                <a:cs typeface="Simplified Arabic" panose="02020603050405020304" pitchFamily="18" charset="-78"/>
              </a:rPr>
              <a:t>التى</a:t>
            </a:r>
            <a:r>
              <a:rPr lang="ar-IQ" sz="1000" b="1" dirty="0" smtClean="0">
                <a:latin typeface="Simplified Arabic" panose="02020603050405020304" pitchFamily="18" charset="-78"/>
                <a:cs typeface="Simplified Arabic" panose="02020603050405020304" pitchFamily="18" charset="-78"/>
              </a:rPr>
              <a:t> كانت الأساس لنشأة وتطور الدراما </a:t>
            </a:r>
            <a:r>
              <a:rPr lang="ar-IQ" sz="1000" b="1" dirty="0" err="1" smtClean="0">
                <a:latin typeface="Simplified Arabic" panose="02020603050405020304" pitchFamily="18" charset="-78"/>
                <a:cs typeface="Simplified Arabic" panose="02020603050405020304" pitchFamily="18" charset="-78"/>
              </a:rPr>
              <a:t>الأغريقية</a:t>
            </a:r>
            <a:r>
              <a:rPr lang="ar-IQ" sz="1000" b="1" dirty="0" smtClean="0">
                <a:latin typeface="Simplified Arabic" panose="02020603050405020304" pitchFamily="18" charset="-78"/>
                <a:cs typeface="Simplified Arabic" panose="02020603050405020304" pitchFamily="18" charset="-78"/>
              </a:rPr>
              <a:t>.</a:t>
            </a:r>
          </a:p>
          <a:p>
            <a:pPr algn="just"/>
            <a:r>
              <a:rPr lang="ar-IQ" sz="1000" b="1" dirty="0" smtClean="0">
                <a:latin typeface="Simplified Arabic" panose="02020603050405020304" pitchFamily="18" charset="-78"/>
                <a:cs typeface="Simplified Arabic" panose="02020603050405020304" pitchFamily="18" charset="-78"/>
              </a:rPr>
              <a:t>غير أننا لابد وأن نؤكد على حقيقة أولى وهى أن المسرح </a:t>
            </a:r>
            <a:r>
              <a:rPr lang="ar-IQ" sz="1000" b="1" dirty="0" err="1" smtClean="0">
                <a:latin typeface="Simplified Arabic" panose="02020603050405020304" pitchFamily="18" charset="-78"/>
                <a:cs typeface="Simplified Arabic" panose="02020603050405020304" pitchFamily="18" charset="-78"/>
              </a:rPr>
              <a:t>الأمريكى</a:t>
            </a:r>
            <a:r>
              <a:rPr lang="ar-IQ" sz="1000" b="1" dirty="0" smtClean="0">
                <a:latin typeface="Simplified Arabic" panose="02020603050405020304" pitchFamily="18" charset="-78"/>
                <a:cs typeface="Simplified Arabic" panose="02020603050405020304" pitchFamily="18" charset="-78"/>
              </a:rPr>
              <a:t> لم يبدأ كتطور لهذه الطقوس، لأن المهاجرين </a:t>
            </a:r>
            <a:r>
              <a:rPr lang="ar-IQ" sz="1000" b="1" dirty="0" err="1" smtClean="0">
                <a:latin typeface="Simplified Arabic" panose="02020603050405020304" pitchFamily="18" charset="-78"/>
                <a:cs typeface="Simplified Arabic" panose="02020603050405020304" pitchFamily="18" charset="-78"/>
              </a:rPr>
              <a:t>الأوروبين</a:t>
            </a:r>
            <a:r>
              <a:rPr lang="ar-IQ" sz="1000" b="1" dirty="0" smtClean="0">
                <a:latin typeface="Simplified Arabic" panose="02020603050405020304" pitchFamily="18" charset="-78"/>
                <a:cs typeface="Simplified Arabic" panose="02020603050405020304" pitchFamily="18" charset="-78"/>
              </a:rPr>
              <a:t> اتخذوا موقف العداء السافر من قبائل الهنود الحمر منذ وطئت أقدامهم أرض العالم الجديد ولعلهم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ذلك أصحاب حق إذ أنهم قدموا من أوروبا أرض النهضة الفنية الشاملة فكيف يأخذون من هذه الطقوس البدائية.</a:t>
            </a:r>
          </a:p>
          <a:p>
            <a:pPr algn="just"/>
            <a:r>
              <a:rPr lang="ar-IQ" sz="1000" b="1" dirty="0" smtClean="0">
                <a:latin typeface="Simplified Arabic" panose="02020603050405020304" pitchFamily="18" charset="-78"/>
                <a:cs typeface="Simplified Arabic" panose="02020603050405020304" pitchFamily="18" charset="-78"/>
              </a:rPr>
              <a:t>مما سبق </a:t>
            </a:r>
            <a:r>
              <a:rPr lang="ar-IQ" sz="1000" b="1" dirty="0" err="1" smtClean="0">
                <a:latin typeface="Simplified Arabic" panose="02020603050405020304" pitchFamily="18" charset="-78"/>
                <a:cs typeface="Simplified Arabic" panose="02020603050405020304" pitchFamily="18" charset="-78"/>
              </a:rPr>
              <a:t>نأتى</a:t>
            </a:r>
            <a:r>
              <a:rPr lang="ar-IQ" sz="1000" b="1" dirty="0" smtClean="0">
                <a:latin typeface="Simplified Arabic" panose="02020603050405020304" pitchFamily="18" charset="-78"/>
                <a:cs typeface="Simplified Arabic" panose="02020603050405020304" pitchFamily="18" charset="-78"/>
              </a:rPr>
              <a:t> إلى حقيقة تزدهر وتؤكد نفسها. وهى أن المسرح </a:t>
            </a:r>
            <a:r>
              <a:rPr lang="ar-IQ" sz="1000" b="1" dirty="0" err="1" smtClean="0">
                <a:latin typeface="Simplified Arabic" panose="02020603050405020304" pitchFamily="18" charset="-78"/>
                <a:cs typeface="Simplified Arabic" panose="02020603050405020304" pitchFamily="18" charset="-78"/>
              </a:rPr>
              <a:t>الامريكى</a:t>
            </a:r>
            <a:r>
              <a:rPr lang="ar-IQ" sz="1000" b="1" dirty="0" smtClean="0">
                <a:latin typeface="Simplified Arabic" panose="02020603050405020304" pitchFamily="18" charset="-78"/>
                <a:cs typeface="Simplified Arabic" panose="02020603050405020304" pitchFamily="18" charset="-78"/>
              </a:rPr>
              <a:t> حينما بدأ جاء مسرحاً أوربياً مستعاراً يعتبر </a:t>
            </a:r>
            <a:r>
              <a:rPr lang="ar-IQ" sz="1000" b="1" dirty="0" err="1" smtClean="0">
                <a:latin typeface="Simplified Arabic" panose="02020603050405020304" pitchFamily="18" charset="-78"/>
                <a:cs typeface="Simplified Arabic" panose="02020603050405020304" pitchFamily="18" charset="-78"/>
              </a:rPr>
              <a:t>أمتداداً</a:t>
            </a:r>
            <a:r>
              <a:rPr lang="ar-IQ" sz="1000" b="1" dirty="0" smtClean="0">
                <a:latin typeface="Simplified Arabic" panose="02020603050405020304" pitchFamily="18" charset="-78"/>
                <a:cs typeface="Simplified Arabic" panose="02020603050405020304" pitchFamily="18" charset="-78"/>
              </a:rPr>
              <a:t> لما يحدث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أوروبا </a:t>
            </a:r>
            <a:r>
              <a:rPr lang="ar-IQ" sz="1000" b="1" dirty="0" err="1" smtClean="0">
                <a:latin typeface="Simplified Arabic" panose="02020603050405020304" pitchFamily="18" charset="-78"/>
                <a:cs typeface="Simplified Arabic" panose="02020603050405020304" pitchFamily="18" charset="-78"/>
              </a:rPr>
              <a:t>وأنعكاساً</a:t>
            </a:r>
            <a:r>
              <a:rPr lang="ar-IQ" sz="1000" b="1" dirty="0" smtClean="0">
                <a:latin typeface="Simplified Arabic" panose="02020603050405020304" pitchFamily="18" charset="-78"/>
                <a:cs typeface="Simplified Arabic" panose="02020603050405020304" pitchFamily="18" charset="-78"/>
              </a:rPr>
              <a:t> له، وهنا تكمن المفارقة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هذه التركيبة </a:t>
            </a:r>
            <a:r>
              <a:rPr lang="ar-IQ" sz="1000" b="1" dirty="0" err="1" smtClean="0">
                <a:latin typeface="Simplified Arabic" panose="02020603050405020304" pitchFamily="18" charset="-78"/>
                <a:cs typeface="Simplified Arabic" panose="02020603050405020304" pitchFamily="18" charset="-78"/>
              </a:rPr>
              <a:t>التى</a:t>
            </a:r>
            <a:r>
              <a:rPr lang="ar-IQ" sz="1000" b="1" dirty="0" smtClean="0">
                <a:latin typeface="Simplified Arabic" panose="02020603050405020304" pitchFamily="18" charset="-78"/>
                <a:cs typeface="Simplified Arabic" panose="02020603050405020304" pitchFamily="18" charset="-78"/>
              </a:rPr>
              <a:t> تحكمت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تاريخ المسرح </a:t>
            </a:r>
            <a:r>
              <a:rPr lang="ar-IQ" sz="1000" b="1" dirty="0" err="1" smtClean="0">
                <a:latin typeface="Simplified Arabic" panose="02020603050405020304" pitchFamily="18" charset="-78"/>
                <a:cs typeface="Simplified Arabic" panose="02020603050405020304" pitchFamily="18" charset="-78"/>
              </a:rPr>
              <a:t>الامريكى</a:t>
            </a:r>
            <a:r>
              <a:rPr lang="ar-IQ" sz="1000" b="1" dirty="0" smtClean="0">
                <a:latin typeface="Simplified Arabic" panose="02020603050405020304" pitchFamily="18" charset="-78"/>
                <a:cs typeface="Simplified Arabic" panose="02020603050405020304" pitchFamily="18" charset="-78"/>
              </a:rPr>
              <a:t>.</a:t>
            </a:r>
          </a:p>
          <a:p>
            <a:pPr algn="just"/>
            <a:r>
              <a:rPr lang="ar-IQ" sz="1000" b="1" dirty="0" smtClean="0">
                <a:latin typeface="Simplified Arabic" panose="02020603050405020304" pitchFamily="18" charset="-78"/>
                <a:cs typeface="Simplified Arabic" panose="02020603050405020304" pitchFamily="18" charset="-78"/>
              </a:rPr>
              <a:t>إن المسرح </a:t>
            </a:r>
            <a:r>
              <a:rPr lang="ar-IQ" sz="1000" b="1" dirty="0" err="1" smtClean="0">
                <a:latin typeface="Simplified Arabic" panose="02020603050405020304" pitchFamily="18" charset="-78"/>
                <a:cs typeface="Simplified Arabic" panose="02020603050405020304" pitchFamily="18" charset="-78"/>
              </a:rPr>
              <a:t>الامريكى</a:t>
            </a:r>
            <a:r>
              <a:rPr lang="ar-IQ" sz="1000" b="1" dirty="0" smtClean="0">
                <a:latin typeface="Simplified Arabic" panose="02020603050405020304" pitchFamily="18" charset="-78"/>
                <a:cs typeface="Simplified Arabic" panose="02020603050405020304" pitchFamily="18" charset="-78"/>
              </a:rPr>
              <a:t> تحكمت فيه حتى وقت قريب، ولا أكون مبالغاً إذا قلت وما زالت تتحكم فيه ظروف أوروبية بحتة نشأت عن طبيعة المهاجرين الذين توافدوا على العالم الجديد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موجتين كبيرتين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مطلع القرن السابع عشر – 1620 – 1629 ، والظروف </a:t>
            </a:r>
            <a:r>
              <a:rPr lang="ar-IQ" sz="1000" b="1" dirty="0" err="1" smtClean="0">
                <a:latin typeface="Simplified Arabic" panose="02020603050405020304" pitchFamily="18" charset="-78"/>
                <a:cs typeface="Simplified Arabic" panose="02020603050405020304" pitchFamily="18" charset="-78"/>
              </a:rPr>
              <a:t>التى</a:t>
            </a:r>
            <a:r>
              <a:rPr lang="ar-IQ" sz="1000" b="1" dirty="0" smtClean="0">
                <a:latin typeface="Simplified Arabic" panose="02020603050405020304" pitchFamily="18" charset="-78"/>
                <a:cs typeface="Simplified Arabic" panose="02020603050405020304" pitchFamily="18" charset="-78"/>
              </a:rPr>
              <a:t> تركوا فيها بلادهم، والأفكار </a:t>
            </a:r>
            <a:r>
              <a:rPr lang="ar-IQ" sz="1000" b="1" dirty="0" err="1" smtClean="0">
                <a:latin typeface="Simplified Arabic" panose="02020603050405020304" pitchFamily="18" charset="-78"/>
                <a:cs typeface="Simplified Arabic" panose="02020603050405020304" pitchFamily="18" charset="-78"/>
              </a:rPr>
              <a:t>التى</a:t>
            </a:r>
            <a:r>
              <a:rPr lang="ar-IQ" sz="1000" b="1" dirty="0" smtClean="0">
                <a:latin typeface="Simplified Arabic" panose="02020603050405020304" pitchFamily="18" charset="-78"/>
                <a:cs typeface="Simplified Arabic" panose="02020603050405020304" pitchFamily="18" charset="-78"/>
              </a:rPr>
              <a:t> نقلوها معهم إلى دنياهم الجديدة، وهذا موطن التفرد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المسرح </a:t>
            </a:r>
            <a:r>
              <a:rPr lang="ar-IQ" sz="1000" b="1" dirty="0" err="1" smtClean="0">
                <a:latin typeface="Simplified Arabic" panose="02020603050405020304" pitchFamily="18" charset="-78"/>
                <a:cs typeface="Simplified Arabic" panose="02020603050405020304" pitchFamily="18" charset="-78"/>
              </a:rPr>
              <a:t>الامريكى</a:t>
            </a:r>
            <a:r>
              <a:rPr lang="ar-IQ" sz="1000" b="1" dirty="0" smtClean="0">
                <a:latin typeface="Simplified Arabic" panose="02020603050405020304" pitchFamily="18" charset="-78"/>
                <a:cs typeface="Simplified Arabic" panose="02020603050405020304" pitchFamily="18" charset="-78"/>
              </a:rPr>
              <a:t> والحياة الثقافية كلها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العالم الجديد.</a:t>
            </a:r>
          </a:p>
          <a:p>
            <a:pPr algn="just"/>
            <a:r>
              <a:rPr lang="ar-IQ" sz="1000" b="1" dirty="0" smtClean="0">
                <a:latin typeface="Simplified Arabic" panose="02020603050405020304" pitchFamily="18" charset="-78"/>
                <a:cs typeface="Simplified Arabic" panose="02020603050405020304" pitchFamily="18" charset="-78"/>
              </a:rPr>
              <a:t>معنى هذا أن المسرح </a:t>
            </a:r>
            <a:r>
              <a:rPr lang="ar-IQ" sz="1000" b="1" dirty="0" err="1" smtClean="0">
                <a:latin typeface="Simplified Arabic" panose="02020603050405020304" pitchFamily="18" charset="-78"/>
                <a:cs typeface="Simplified Arabic" panose="02020603050405020304" pitchFamily="18" charset="-78"/>
              </a:rPr>
              <a:t>الامريكى</a:t>
            </a:r>
            <a:r>
              <a:rPr lang="ar-IQ" sz="1000" b="1" dirty="0" smtClean="0">
                <a:latin typeface="Simplified Arabic" panose="02020603050405020304" pitchFamily="18" charset="-78"/>
                <a:cs typeface="Simplified Arabic" panose="02020603050405020304" pitchFamily="18" charset="-78"/>
              </a:rPr>
              <a:t> اعتمد أساساً حتى مطلع القرن العشرين وحتى ظهور (يوجين </a:t>
            </a:r>
            <a:r>
              <a:rPr lang="ar-IQ" sz="1000" b="1" dirty="0" err="1" smtClean="0">
                <a:latin typeface="Simplified Arabic" panose="02020603050405020304" pitchFamily="18" charset="-78"/>
                <a:cs typeface="Simplified Arabic" panose="02020603050405020304" pitchFamily="18" charset="-78"/>
              </a:rPr>
              <a:t>أونيل</a:t>
            </a:r>
            <a:r>
              <a:rPr lang="ar-IQ" sz="1000" b="1" dirty="0" smtClean="0">
                <a:latin typeface="Simplified Arabic" panose="02020603050405020304" pitchFamily="18" charset="-78"/>
                <a:cs typeface="Simplified Arabic" panose="02020603050405020304" pitchFamily="18" charset="-78"/>
              </a:rPr>
              <a:t>) على وجه التحديد على الاستعارة والاقتباس من القارة الأم. وتلك </a:t>
            </a:r>
            <a:r>
              <a:rPr lang="ar-IQ" sz="1000" b="1" dirty="0" err="1" smtClean="0">
                <a:latin typeface="Simplified Arabic" panose="02020603050405020304" pitchFamily="18" charset="-78"/>
                <a:cs typeface="Simplified Arabic" panose="02020603050405020304" pitchFamily="18" charset="-78"/>
              </a:rPr>
              <a:t>هى</a:t>
            </a:r>
            <a:r>
              <a:rPr lang="ar-IQ" sz="1000" b="1" dirty="0" smtClean="0">
                <a:latin typeface="Simplified Arabic" panose="02020603050405020304" pitchFamily="18" charset="-78"/>
                <a:cs typeface="Simplified Arabic" panose="02020603050405020304" pitchFamily="18" charset="-78"/>
              </a:rPr>
              <a:t> الحقيقة </a:t>
            </a:r>
            <a:r>
              <a:rPr lang="ar-IQ" sz="1000" b="1" dirty="0" err="1" smtClean="0">
                <a:latin typeface="Simplified Arabic" panose="02020603050405020304" pitchFamily="18" charset="-78"/>
                <a:cs typeface="Simplified Arabic" panose="02020603050405020304" pitchFamily="18" charset="-78"/>
              </a:rPr>
              <a:t>التى</a:t>
            </a:r>
            <a:r>
              <a:rPr lang="ar-IQ" sz="1000" b="1" dirty="0" smtClean="0">
                <a:latin typeface="Simplified Arabic" panose="02020603050405020304" pitchFamily="18" charset="-78"/>
                <a:cs typeface="Simplified Arabic" panose="02020603050405020304" pitchFamily="18" charset="-78"/>
              </a:rPr>
              <a:t> تجعل الكثير من النقاد </a:t>
            </a:r>
            <a:r>
              <a:rPr lang="ar-IQ" sz="1000" b="1" dirty="0" err="1" smtClean="0">
                <a:latin typeface="Simplified Arabic" panose="02020603050405020304" pitchFamily="18" charset="-78"/>
                <a:cs typeface="Simplified Arabic" panose="02020603050405020304" pitchFamily="18" charset="-78"/>
              </a:rPr>
              <a:t>ودارسى</a:t>
            </a:r>
            <a:r>
              <a:rPr lang="ar-IQ" sz="1000" b="1" dirty="0" smtClean="0">
                <a:latin typeface="Simplified Arabic" panose="02020603050405020304" pitchFamily="18" charset="-78"/>
                <a:cs typeface="Simplified Arabic" panose="02020603050405020304" pitchFamily="18" charset="-78"/>
              </a:rPr>
              <a:t> الدراما يقولون... إن الدراما الامريكية لم تصبح امريكية تماماً إلا منذ أربعين عاماً تقريباً، عندما استكملت النضج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مسرحيات " يوجين </a:t>
            </a:r>
            <a:r>
              <a:rPr lang="ar-IQ" sz="1000" b="1" dirty="0" err="1" smtClean="0">
                <a:latin typeface="Simplified Arabic" panose="02020603050405020304" pitchFamily="18" charset="-78"/>
                <a:cs typeface="Simplified Arabic" panose="02020603050405020304" pitchFamily="18" charset="-78"/>
              </a:rPr>
              <a:t>اونيل</a:t>
            </a:r>
            <a:r>
              <a:rPr lang="ar-IQ" sz="1000" b="1" dirty="0" smtClean="0">
                <a:latin typeface="Simplified Arabic" panose="02020603050405020304" pitchFamily="18" charset="-78"/>
                <a:cs typeface="Simplified Arabic" panose="02020603050405020304" pitchFamily="18" charset="-78"/>
              </a:rPr>
              <a:t>" و "روبرت </a:t>
            </a:r>
            <a:r>
              <a:rPr lang="ar-IQ" sz="1000" b="1" dirty="0" err="1" smtClean="0">
                <a:latin typeface="Simplified Arabic" panose="02020603050405020304" pitchFamily="18" charset="-78"/>
                <a:cs typeface="Simplified Arabic" panose="02020603050405020304" pitchFamily="18" charset="-78"/>
              </a:rPr>
              <a:t>شيروود</a:t>
            </a:r>
            <a:r>
              <a:rPr lang="ar-IQ" sz="1000" b="1" dirty="0" smtClean="0">
                <a:latin typeface="Simplified Arabic" panose="02020603050405020304" pitchFamily="18" charset="-78"/>
                <a:cs typeface="Simplified Arabic" panose="02020603050405020304" pitchFamily="18" charset="-78"/>
              </a:rPr>
              <a:t> " و " </a:t>
            </a:r>
            <a:r>
              <a:rPr lang="ar-IQ" sz="1000" b="1" dirty="0" err="1" smtClean="0">
                <a:latin typeface="Simplified Arabic" panose="02020603050405020304" pitchFamily="18" charset="-78"/>
                <a:cs typeface="Simplified Arabic" panose="02020603050405020304" pitchFamily="18" charset="-78"/>
              </a:rPr>
              <a:t>ايلمر</a:t>
            </a:r>
            <a:r>
              <a:rPr lang="ar-IQ" sz="1000" b="1" dirty="0" smtClean="0">
                <a:latin typeface="Simplified Arabic" panose="02020603050405020304" pitchFamily="18" charset="-78"/>
                <a:cs typeface="Simplified Arabic" panose="02020603050405020304" pitchFamily="18" charset="-78"/>
              </a:rPr>
              <a:t> رايس" و " سيدنى هوارد" وغيرهم من </a:t>
            </a:r>
            <a:r>
              <a:rPr lang="ar-IQ" sz="1000" b="1" dirty="0" err="1" smtClean="0">
                <a:latin typeface="Simplified Arabic" panose="02020603050405020304" pitchFamily="18" charset="-78"/>
                <a:cs typeface="Simplified Arabic" panose="02020603050405020304" pitchFamily="18" charset="-78"/>
              </a:rPr>
              <a:t>مؤلفى</a:t>
            </a:r>
            <a:r>
              <a:rPr lang="ar-IQ" sz="1000" b="1" dirty="0" smtClean="0">
                <a:latin typeface="Simplified Arabic" panose="02020603050405020304" pitchFamily="18" charset="-78"/>
                <a:cs typeface="Simplified Arabic" panose="02020603050405020304" pitchFamily="18" charset="-78"/>
              </a:rPr>
              <a:t> المسرحيات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القرن العشرين، ومع ذلك فإن الدراما الامريكية عكست منذ البداية تقريباً، وبالرغم من تأثرها الشديد </a:t>
            </a:r>
            <a:r>
              <a:rPr lang="ar-IQ" sz="1000" b="1" dirty="0" err="1" smtClean="0">
                <a:latin typeface="Simplified Arabic" panose="02020603050405020304" pitchFamily="18" charset="-78"/>
                <a:cs typeface="Simplified Arabic" panose="02020603050405020304" pitchFamily="18" charset="-78"/>
              </a:rPr>
              <a:t>بالانماط</a:t>
            </a:r>
            <a:r>
              <a:rPr lang="ar-IQ" sz="1000" b="1" dirty="0" smtClean="0">
                <a:latin typeface="Simplified Arabic" panose="02020603050405020304" pitchFamily="18" charset="-78"/>
                <a:cs typeface="Simplified Arabic" panose="02020603050405020304" pitchFamily="18" charset="-78"/>
              </a:rPr>
              <a:t> الأوروبية والبريطانية بوجه خاص – الطباع والعادات، والمميزات والمثل، ونقاط الجدل والمنازعات القومية الامريكية، أثناء ظهورها وتطورها مع أوروبا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نموها.</a:t>
            </a:r>
          </a:p>
          <a:p>
            <a:pPr algn="just"/>
            <a:r>
              <a:rPr lang="ar-IQ" sz="1000" b="1" dirty="0" smtClean="0">
                <a:latin typeface="Simplified Arabic" panose="02020603050405020304" pitchFamily="18" charset="-78"/>
                <a:cs typeface="Simplified Arabic" panose="02020603050405020304" pitchFamily="18" charset="-78"/>
              </a:rPr>
              <a:t>على </a:t>
            </a:r>
            <a:r>
              <a:rPr lang="ar-IQ" sz="1000" b="1" dirty="0" err="1" smtClean="0">
                <a:latin typeface="Simplified Arabic" panose="02020603050405020304" pitchFamily="18" charset="-78"/>
                <a:cs typeface="Simplified Arabic" panose="02020603050405020304" pitchFamily="18" charset="-78"/>
              </a:rPr>
              <a:t>أننى</a:t>
            </a:r>
            <a:r>
              <a:rPr lang="ar-IQ" sz="1000" b="1" dirty="0" smtClean="0">
                <a:latin typeface="Simplified Arabic" panose="02020603050405020304" pitchFamily="18" charset="-78"/>
                <a:cs typeface="Simplified Arabic" panose="02020603050405020304" pitchFamily="18" charset="-78"/>
              </a:rPr>
              <a:t> لابد وأن أؤكد أن معظم المسرحيات الأولى لم تصمد أمام الزمن صموداً يكفل لها الحياة، فإن الطباع والعادات والمميزات الامريكية تغيرت كثيراً، بدرجة تجعلها خليقة </a:t>
            </a:r>
            <a:r>
              <a:rPr lang="ar-IQ" sz="1000" b="1" dirty="0" err="1" smtClean="0">
                <a:latin typeface="Simplified Arabic" panose="02020603050405020304" pitchFamily="18" charset="-78"/>
                <a:cs typeface="Simplified Arabic" panose="02020603050405020304" pitchFamily="18" charset="-78"/>
              </a:rPr>
              <a:t>بإن</a:t>
            </a:r>
            <a:r>
              <a:rPr lang="ar-IQ" sz="1000" b="1" dirty="0" smtClean="0">
                <a:latin typeface="Simplified Arabic" panose="02020603050405020304" pitchFamily="18" charset="-78"/>
                <a:cs typeface="Simplified Arabic" panose="02020603050405020304" pitchFamily="18" charset="-78"/>
              </a:rPr>
              <a:t> تبدو غريبة ومضحكة على منصة المسرح اليوم، غير أن بعضاً منها لا يزال مادة طريفة للقراءة، </a:t>
            </a:r>
            <a:r>
              <a:rPr lang="ar-IQ" sz="1000" b="1" dirty="0" err="1" smtClean="0">
                <a:latin typeface="Simplified Arabic" panose="02020603050405020304" pitchFamily="18" charset="-78"/>
                <a:cs typeface="Simplified Arabic" panose="02020603050405020304" pitchFamily="18" charset="-78"/>
              </a:rPr>
              <a:t>لانها</a:t>
            </a:r>
            <a:r>
              <a:rPr lang="ar-IQ" sz="1000" b="1" dirty="0" smtClean="0">
                <a:latin typeface="Simplified Arabic" panose="02020603050405020304" pitchFamily="18" charset="-78"/>
                <a:cs typeface="Simplified Arabic" panose="02020603050405020304" pitchFamily="18" charset="-78"/>
              </a:rPr>
              <a:t> تعكس صور مثل، ومسائل ذات قيمة، ومنازعات كبرى قومية، ساعدت على تشكيل الولايات المتحدة.</a:t>
            </a:r>
          </a:p>
          <a:p>
            <a:pPr algn="just"/>
            <a:r>
              <a:rPr lang="ar-IQ" sz="1000" b="1" dirty="0" smtClean="0">
                <a:latin typeface="Simplified Arabic" panose="02020603050405020304" pitchFamily="18" charset="-78"/>
                <a:cs typeface="Simplified Arabic" panose="02020603050405020304" pitchFamily="18" charset="-78"/>
              </a:rPr>
              <a:t>معنى هذا أننا نستطيع القول أن هذه الأرض البكر لم تعرف شيئاً عن الفنون الدرامية طوال القرن السابع عشر وعقب الاستقلال والثورة ضد بريطانيا العظمى، كتبت بعض الأعمال المسرحية وسنجدها كلها تندد بالاحتلال- وهذه </a:t>
            </a:r>
            <a:r>
              <a:rPr lang="ar-IQ" sz="1000" b="1" dirty="0" err="1" smtClean="0">
                <a:latin typeface="Simplified Arabic" panose="02020603050405020304" pitchFamily="18" charset="-78"/>
                <a:cs typeface="Simplified Arabic" panose="02020603050405020304" pitchFamily="18" charset="-78"/>
              </a:rPr>
              <a:t>هى</a:t>
            </a:r>
            <a:r>
              <a:rPr lang="ar-IQ" sz="1000" b="1" dirty="0" smtClean="0">
                <a:latin typeface="Simplified Arabic" panose="02020603050405020304" pitchFamily="18" charset="-78"/>
                <a:cs typeface="Simplified Arabic" panose="02020603050405020304" pitchFamily="18" charset="-78"/>
              </a:rPr>
              <a:t> طبيعة الكاتب </a:t>
            </a:r>
            <a:r>
              <a:rPr lang="ar-IQ" sz="1000" b="1" dirty="0" err="1" smtClean="0">
                <a:latin typeface="Simplified Arabic" panose="02020603050405020304" pitchFamily="18" charset="-78"/>
                <a:cs typeface="Simplified Arabic" panose="02020603050405020304" pitchFamily="18" charset="-78"/>
              </a:rPr>
              <a:t>المسرحى</a:t>
            </a:r>
            <a:r>
              <a:rPr lang="ar-IQ" sz="1000" b="1" dirty="0" smtClean="0">
                <a:latin typeface="Simplified Arabic" panose="02020603050405020304" pitchFamily="18" charset="-78"/>
                <a:cs typeface="Simplified Arabic" panose="02020603050405020304" pitchFamily="18" charset="-78"/>
              </a:rPr>
              <a:t> إذا ما كتب وبلاده تحت نير الاستعمار – فقد كتب الكولونيل " روبرت </a:t>
            </a:r>
            <a:r>
              <a:rPr lang="ar-IQ" sz="1000" b="1" dirty="0" err="1" smtClean="0">
                <a:latin typeface="Simplified Arabic" panose="02020603050405020304" pitchFamily="18" charset="-78"/>
                <a:cs typeface="Simplified Arabic" panose="02020603050405020304" pitchFamily="18" charset="-78"/>
              </a:rPr>
              <a:t>منفورد</a:t>
            </a:r>
            <a:r>
              <a:rPr lang="ar-IQ" sz="1000" b="1" dirty="0" smtClean="0">
                <a:latin typeface="Simplified Arabic" panose="02020603050405020304" pitchFamily="18" charset="-78"/>
                <a:cs typeface="Simplified Arabic" panose="02020603050405020304" pitchFamily="18" charset="-78"/>
              </a:rPr>
              <a:t>" تمثيلية هزلية كوميديا " </a:t>
            </a:r>
            <a:r>
              <a:rPr lang="ar-IQ" sz="1000" b="1" dirty="0" err="1" smtClean="0">
                <a:latin typeface="Simplified Arabic" panose="02020603050405020304" pitchFamily="18" charset="-78"/>
                <a:cs typeface="Simplified Arabic" panose="02020603050405020304" pitchFamily="18" charset="-78"/>
              </a:rPr>
              <a:t>بإسم</a:t>
            </a:r>
            <a:r>
              <a:rPr lang="ar-IQ" sz="1000" b="1" dirty="0" smtClean="0">
                <a:latin typeface="Simplified Arabic" panose="02020603050405020304" pitchFamily="18" charset="-78"/>
                <a:cs typeface="Simplified Arabic" panose="02020603050405020304" pitchFamily="18" charset="-78"/>
              </a:rPr>
              <a:t>" الوطنيون " حيث يساق فيها الذين يشتبه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ولائهم للمثول أمام لجنة الأمن.</a:t>
            </a:r>
          </a:p>
          <a:p>
            <a:pPr algn="just"/>
            <a:r>
              <a:rPr lang="ar-IQ" sz="1000" b="1" dirty="0" smtClean="0">
                <a:latin typeface="Simplified Arabic" panose="02020603050405020304" pitchFamily="18" charset="-78"/>
                <a:cs typeface="Simplified Arabic" panose="02020603050405020304" pitchFamily="18" charset="-78"/>
              </a:rPr>
              <a:t>ومن </a:t>
            </a:r>
            <a:r>
              <a:rPr lang="ar-IQ" sz="1000" b="1" dirty="0" err="1" smtClean="0">
                <a:latin typeface="Simplified Arabic" panose="02020603050405020304" pitchFamily="18" charset="-78"/>
                <a:cs typeface="Simplified Arabic" panose="02020603050405020304" pitchFamily="18" charset="-78"/>
              </a:rPr>
              <a:t>الطبيعى</a:t>
            </a:r>
            <a:r>
              <a:rPr lang="ar-IQ" sz="1000" b="1" dirty="0" smtClean="0">
                <a:latin typeface="Simplified Arabic" panose="02020603050405020304" pitchFamily="18" charset="-78"/>
                <a:cs typeface="Simplified Arabic" panose="02020603050405020304" pitchFamily="18" charset="-78"/>
              </a:rPr>
              <a:t> أن </a:t>
            </a:r>
            <a:r>
              <a:rPr lang="ar-IQ" sz="1000" b="1" dirty="0" err="1" smtClean="0">
                <a:latin typeface="Simplified Arabic" panose="02020603050405020304" pitchFamily="18" charset="-78"/>
                <a:cs typeface="Simplified Arabic" panose="02020603050405020304" pitchFamily="18" charset="-78"/>
              </a:rPr>
              <a:t>مواطنى</a:t>
            </a:r>
            <a:r>
              <a:rPr lang="ar-IQ" sz="1000" b="1" dirty="0" smtClean="0">
                <a:latin typeface="Simplified Arabic" panose="02020603050405020304" pitchFamily="18" charset="-78"/>
                <a:cs typeface="Simplified Arabic" panose="02020603050405020304" pitchFamily="18" charset="-78"/>
              </a:rPr>
              <a:t> أمة جديدة، وليدة ثورة دامية ضد طاغية </a:t>
            </a:r>
            <a:r>
              <a:rPr lang="ar-IQ" sz="1000" b="1" dirty="0" err="1" smtClean="0">
                <a:latin typeface="Simplified Arabic" panose="02020603050405020304" pitchFamily="18" charset="-78"/>
                <a:cs typeface="Simplified Arabic" panose="02020603050405020304" pitchFamily="18" charset="-78"/>
              </a:rPr>
              <a:t>أجنبى</a:t>
            </a:r>
            <a:r>
              <a:rPr lang="ar-IQ" sz="1000" b="1" dirty="0" smtClean="0">
                <a:latin typeface="Simplified Arabic" panose="02020603050405020304" pitchFamily="18" charset="-78"/>
                <a:cs typeface="Simplified Arabic" panose="02020603050405020304" pitchFamily="18" charset="-78"/>
              </a:rPr>
              <a:t> كانوا بحاجة إلى إبراز شعور </a:t>
            </a:r>
            <a:r>
              <a:rPr lang="ar-IQ" sz="1000" b="1" dirty="0" err="1" smtClean="0">
                <a:latin typeface="Simplified Arabic" panose="02020603050405020304" pitchFamily="18" charset="-78"/>
                <a:cs typeface="Simplified Arabic" panose="02020603050405020304" pitchFamily="18" charset="-78"/>
              </a:rPr>
              <a:t>وطنى</a:t>
            </a:r>
            <a:r>
              <a:rPr lang="ar-IQ" sz="1000" b="1" dirty="0" smtClean="0">
                <a:latin typeface="Simplified Arabic" panose="02020603050405020304" pitchFamily="18" charset="-78"/>
                <a:cs typeface="Simplified Arabic" panose="02020603050405020304" pitchFamily="18" charset="-78"/>
              </a:rPr>
              <a:t> وحب للحرية، وكان هذا هو الموضوع </a:t>
            </a:r>
            <a:r>
              <a:rPr lang="ar-IQ" sz="1000" b="1" dirty="0" err="1" smtClean="0">
                <a:latin typeface="Simplified Arabic" panose="02020603050405020304" pitchFamily="18" charset="-78"/>
                <a:cs typeface="Simplified Arabic" panose="02020603050405020304" pitchFamily="18" charset="-78"/>
              </a:rPr>
              <a:t>الرئيسى</a:t>
            </a:r>
            <a:r>
              <a:rPr lang="ar-IQ" sz="1000" b="1" dirty="0" smtClean="0">
                <a:latin typeface="Simplified Arabic" panose="02020603050405020304" pitchFamily="18" charset="-78"/>
                <a:cs typeface="Simplified Arabic" panose="02020603050405020304" pitchFamily="18" charset="-78"/>
              </a:rPr>
              <a:t> لكثير من مسرحياتنا، مثل " معركة </a:t>
            </a:r>
            <a:r>
              <a:rPr lang="ar-IQ" sz="1000" b="1" dirty="0" err="1" smtClean="0">
                <a:latin typeface="Simplified Arabic" panose="02020603050405020304" pitchFamily="18" charset="-78"/>
                <a:cs typeface="Simplified Arabic" panose="02020603050405020304" pitchFamily="18" charset="-78"/>
              </a:rPr>
              <a:t>تنكرهيل</a:t>
            </a:r>
            <a:r>
              <a:rPr lang="ar-IQ" sz="1000" b="1" dirty="0" smtClean="0">
                <a:latin typeface="Simplified Arabic" panose="02020603050405020304" pitchFamily="18" charset="-78"/>
                <a:cs typeface="Simplified Arabic" panose="02020603050405020304" pitchFamily="18" charset="-78"/>
              </a:rPr>
              <a:t>" لجون بيرك </a:t>
            </a:r>
            <a:r>
              <a:rPr lang="ar-IQ" sz="1000" b="1" dirty="0" err="1" smtClean="0">
                <a:latin typeface="Simplified Arabic" panose="02020603050405020304" pitchFamily="18" charset="-78"/>
                <a:cs typeface="Simplified Arabic" panose="02020603050405020304" pitchFamily="18" charset="-78"/>
              </a:rPr>
              <a:t>والتى</a:t>
            </a:r>
            <a:r>
              <a:rPr lang="ar-IQ" sz="1000" b="1" dirty="0" smtClean="0">
                <a:latin typeface="Simplified Arabic" panose="02020603050405020304" pitchFamily="18" charset="-78"/>
                <a:cs typeface="Simplified Arabic" panose="02020603050405020304" pitchFamily="18" charset="-78"/>
              </a:rPr>
              <a:t> أخرجت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بوسطن عام 1797، غير أنها لم تقل شيئاً سوى الخطب الطنانة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موضوع التمرد </a:t>
            </a:r>
            <a:r>
              <a:rPr lang="ar-IQ" sz="1000" b="1" dirty="0" err="1" smtClean="0">
                <a:latin typeface="Simplified Arabic" panose="02020603050405020304" pitchFamily="18" charset="-78"/>
                <a:cs typeface="Simplified Arabic" panose="02020603050405020304" pitchFamily="18" charset="-78"/>
              </a:rPr>
              <a:t>البطولى</a:t>
            </a:r>
            <a:r>
              <a:rPr lang="ar-IQ" sz="1000" b="1" dirty="0" smtClean="0">
                <a:latin typeface="Simplified Arabic" panose="02020603050405020304" pitchFamily="18" charset="-78"/>
                <a:cs typeface="Simplified Arabic" panose="02020603050405020304" pitchFamily="18" charset="-78"/>
              </a:rPr>
              <a:t> على الطغيان والظلم الفاحش.</a:t>
            </a:r>
          </a:p>
          <a:p>
            <a:pPr algn="just"/>
            <a:r>
              <a:rPr lang="ar-IQ" sz="1000" b="1" dirty="0" smtClean="0">
                <a:latin typeface="Simplified Arabic" panose="02020603050405020304" pitchFamily="18" charset="-78"/>
                <a:cs typeface="Simplified Arabic" panose="02020603050405020304" pitchFamily="18" charset="-78"/>
              </a:rPr>
              <a:t>على أننا قبل أن نمضى للتعرف على أولى المحاولات والبدايات لظهور أعمال مسرحية، لابد وأن نؤكد أن القول </a:t>
            </a:r>
            <a:r>
              <a:rPr lang="ar-IQ" sz="1000" b="1" dirty="0" err="1" smtClean="0">
                <a:latin typeface="Simplified Arabic" panose="02020603050405020304" pitchFamily="18" charset="-78"/>
                <a:cs typeface="Simplified Arabic" panose="02020603050405020304" pitchFamily="18" charset="-78"/>
              </a:rPr>
              <a:t>بإن</a:t>
            </a:r>
            <a:r>
              <a:rPr lang="ar-IQ" sz="1000" b="1" dirty="0" smtClean="0">
                <a:latin typeface="Simplified Arabic" panose="02020603050405020304" pitchFamily="18" charset="-78"/>
                <a:cs typeface="Simplified Arabic" panose="02020603050405020304" pitchFamily="18" charset="-78"/>
              </a:rPr>
              <a:t> الحركة المسرحية توقفت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أثناء حرب الاستقلال الامريكية قولاً بعيداًَ عن الصواب، فالواقع أن الحركة المسرحية لم تتوقف تماماً برغم تضافر الجهود الدينية والسياسية على ذلك: </a:t>
            </a:r>
            <a:r>
              <a:rPr lang="ar-IQ" sz="1000" b="1" dirty="0" err="1" smtClean="0">
                <a:latin typeface="Simplified Arabic" panose="02020603050405020304" pitchFamily="18" charset="-78"/>
                <a:cs typeface="Simplified Arabic" panose="02020603050405020304" pitchFamily="18" charset="-78"/>
              </a:rPr>
              <a:t>ففى</a:t>
            </a:r>
            <a:r>
              <a:rPr lang="ar-IQ" sz="1000" b="1" dirty="0" smtClean="0">
                <a:latin typeface="Simplified Arabic" panose="02020603050405020304" pitchFamily="18" charset="-78"/>
                <a:cs typeface="Simplified Arabic" panose="02020603050405020304" pitchFamily="18" charset="-78"/>
              </a:rPr>
              <a:t> أثناء القتال من أجل التحرير كانت العروض المسرحية تقدم على </a:t>
            </a:r>
            <a:r>
              <a:rPr lang="ar-IQ" sz="1000" b="1" dirty="0" err="1" smtClean="0">
                <a:latin typeface="Simplified Arabic" panose="02020603050405020304" pitchFamily="18" charset="-78"/>
                <a:cs typeface="Simplified Arabic" panose="02020603050405020304" pitchFamily="18" charset="-78"/>
              </a:rPr>
              <a:t>جانبى</a:t>
            </a:r>
            <a:r>
              <a:rPr lang="ar-IQ" sz="1000" b="1" dirty="0" smtClean="0">
                <a:latin typeface="Simplified Arabic" panose="02020603050405020304" pitchFamily="18" charset="-78"/>
                <a:cs typeface="Simplified Arabic" panose="02020603050405020304" pitchFamily="18" charset="-78"/>
              </a:rPr>
              <a:t> خط إطلاق النار، وكانت العروض ووسائل الترفيه عن المقاتلين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أثناء ركود القتال بين الجانبين، واحياناً كانت النصوص تمتلئ بالسخرية اللاذعة من الجانب الآخر، المهم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هذا أن الممثلين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هذه الفترة كانوا من المقاتلين الهواة، إذ أن الممثل المحترف اختفى مع بداية الحرب وحل محله الفنان </a:t>
            </a:r>
            <a:r>
              <a:rPr lang="ar-IQ" sz="1000" b="1" dirty="0" err="1" smtClean="0">
                <a:latin typeface="Simplified Arabic" panose="02020603050405020304" pitchFamily="18" charset="-78"/>
                <a:cs typeface="Simplified Arabic" panose="02020603050405020304" pitchFamily="18" charset="-78"/>
              </a:rPr>
              <a:t>الهادى</a:t>
            </a:r>
            <a:r>
              <a:rPr lang="ar-IQ" sz="1000" b="1" dirty="0" smtClean="0">
                <a:latin typeface="Simplified Arabic" panose="02020603050405020304" pitchFamily="18" charset="-78"/>
                <a:cs typeface="Simplified Arabic" panose="02020603050405020304" pitchFamily="18" charset="-78"/>
              </a:rPr>
              <a:t>، وعندما ينتهى القتال بجلاء القوات البريطانية عن أمريكا سرعان ما يعود الممثل المحترف إلى خشبة المسرح.</a:t>
            </a:r>
          </a:p>
          <a:p>
            <a:pPr algn="just"/>
            <a:r>
              <a:rPr lang="ar-IQ" sz="1000" b="1" dirty="0" smtClean="0">
                <a:latin typeface="Simplified Arabic" panose="02020603050405020304" pitchFamily="18" charset="-78"/>
                <a:cs typeface="Simplified Arabic" panose="02020603050405020304" pitchFamily="18" charset="-78"/>
              </a:rPr>
              <a:t>لكن حصول امريكا على الاستقلال واختفاء المعارضة السياسية </a:t>
            </a:r>
            <a:r>
              <a:rPr lang="ar-IQ" sz="1000" b="1" dirty="0" err="1" smtClean="0">
                <a:latin typeface="Simplified Arabic" panose="02020603050405020304" pitchFamily="18" charset="-78"/>
                <a:cs typeface="Simplified Arabic" panose="02020603050405020304" pitchFamily="18" charset="-78"/>
              </a:rPr>
              <a:t>التى</a:t>
            </a:r>
            <a:r>
              <a:rPr lang="ar-IQ" sz="1000" b="1" dirty="0" smtClean="0">
                <a:latin typeface="Simplified Arabic" panose="02020603050405020304" pitchFamily="18" charset="-78"/>
                <a:cs typeface="Simplified Arabic" panose="02020603050405020304" pitchFamily="18" charset="-78"/>
              </a:rPr>
              <a:t> ظهرت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بداية الحرب لا يعنى اختفاء المعارضة الدينية للمسرح، فبرغم الاستقلال وبرغم حرص " جورج واشنطن" رئيس الجمهورية الشابة، على حضور العروض المسرحية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نيويورك، إلا أنه ظل مبدأ قوياً أمام الحركة المسرحية وهو الدين الذى دعا المشتغلين بالمسرح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أكثر من فترة إلى تقديم عروض مستترة </a:t>
            </a:r>
            <a:r>
              <a:rPr lang="ar-IQ" sz="1000" b="1" dirty="0" err="1" smtClean="0">
                <a:latin typeface="Simplified Arabic" panose="02020603050405020304" pitchFamily="18" charset="-78"/>
                <a:cs typeface="Simplified Arabic" panose="02020603050405020304" pitchFamily="18" charset="-78"/>
              </a:rPr>
              <a:t>بأسم</a:t>
            </a:r>
            <a:r>
              <a:rPr lang="ar-IQ" sz="1000" b="1" dirty="0" smtClean="0">
                <a:latin typeface="Simplified Arabic" panose="02020603050405020304" pitchFamily="18" charset="-78"/>
                <a:cs typeface="Simplified Arabic" panose="02020603050405020304" pitchFamily="18" charset="-78"/>
              </a:rPr>
              <a:t> " محاضرات </a:t>
            </a:r>
            <a:r>
              <a:rPr lang="ar-IQ" sz="1000" b="1" dirty="0" err="1" smtClean="0">
                <a:latin typeface="Simplified Arabic" panose="02020603050405020304" pitchFamily="18" charset="-78"/>
                <a:cs typeface="Simplified Arabic" panose="02020603050405020304" pitchFamily="18" charset="-78"/>
              </a:rPr>
              <a:t>اخلافية</a:t>
            </a:r>
            <a:r>
              <a:rPr lang="ar-IQ" sz="1000" b="1" dirty="0" smtClean="0">
                <a:latin typeface="Simplified Arabic" panose="02020603050405020304" pitchFamily="18" charset="-78"/>
                <a:cs typeface="Simplified Arabic" panose="02020603050405020304" pitchFamily="18" charset="-78"/>
              </a:rPr>
              <a:t>" أو ما شابه ذلك، وبرغم تلك المعارضة فإن المد </a:t>
            </a:r>
            <a:r>
              <a:rPr lang="ar-IQ" sz="1000" b="1" dirty="0" err="1" smtClean="0">
                <a:latin typeface="Simplified Arabic" panose="02020603050405020304" pitchFamily="18" charset="-78"/>
                <a:cs typeface="Simplified Arabic" panose="02020603050405020304" pitchFamily="18" charset="-78"/>
              </a:rPr>
              <a:t>المسرحى</a:t>
            </a:r>
            <a:r>
              <a:rPr lang="ar-IQ" sz="1000" b="1" dirty="0" smtClean="0">
                <a:latin typeface="Simplified Arabic" panose="02020603050405020304" pitchFamily="18" charset="-78"/>
                <a:cs typeface="Simplified Arabic" panose="02020603050405020304" pitchFamily="18" charset="-78"/>
              </a:rPr>
              <a:t> كان قد بدأ ولم يعد باستطاعة أحدا ايقافه، فنشطت الحركة المسرحية ونمت بسرعة غريبة.</a:t>
            </a:r>
          </a:p>
          <a:p>
            <a:pPr algn="just"/>
            <a:r>
              <a:rPr lang="ar-IQ" sz="1000" b="1" dirty="0" smtClean="0">
                <a:latin typeface="Simplified Arabic" panose="02020603050405020304" pitchFamily="18" charset="-78"/>
                <a:cs typeface="Simplified Arabic" panose="02020603050405020304" pitchFamily="18" charset="-78"/>
              </a:rPr>
              <a:t>ويرجع الفضل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ذلك مرة أخرى إلى " </a:t>
            </a:r>
            <a:r>
              <a:rPr lang="ar-IQ" sz="1000" b="1" dirty="0" err="1" smtClean="0">
                <a:latin typeface="Simplified Arabic" panose="02020603050405020304" pitchFamily="18" charset="-78"/>
                <a:cs typeface="Simplified Arabic" panose="02020603050405020304" pitchFamily="18" charset="-78"/>
              </a:rPr>
              <a:t>هالام</a:t>
            </a:r>
            <a:r>
              <a:rPr lang="ar-IQ" sz="1000" b="1" dirty="0" smtClean="0">
                <a:latin typeface="Simplified Arabic" panose="02020603050405020304" pitchFamily="18" charset="-78"/>
                <a:cs typeface="Simplified Arabic" panose="02020603050405020304" pitchFamily="18" charset="-78"/>
              </a:rPr>
              <a:t> " الذى </a:t>
            </a:r>
            <a:r>
              <a:rPr lang="ar-IQ" sz="1000" b="1" dirty="0" err="1" smtClean="0">
                <a:latin typeface="Simplified Arabic" panose="02020603050405020304" pitchFamily="18" charset="-78"/>
                <a:cs typeface="Simplified Arabic" panose="02020603050405020304" pitchFamily="18" charset="-78"/>
              </a:rPr>
              <a:t>سيأتى</a:t>
            </a:r>
            <a:r>
              <a:rPr lang="ar-IQ" sz="1000" b="1" dirty="0" smtClean="0">
                <a:latin typeface="Simplified Arabic" panose="02020603050405020304" pitchFamily="18" charset="-78"/>
                <a:cs typeface="Simplified Arabic" panose="02020603050405020304" pitchFamily="18" charset="-78"/>
              </a:rPr>
              <a:t> الحديث عنه بعد ذلك- وفرقته </a:t>
            </a:r>
            <a:r>
              <a:rPr lang="ar-IQ" sz="1000" b="1" dirty="0" err="1" smtClean="0">
                <a:latin typeface="Simplified Arabic" panose="02020603050405020304" pitchFamily="18" charset="-78"/>
                <a:cs typeface="Simplified Arabic" panose="02020603050405020304" pitchFamily="18" charset="-78"/>
              </a:rPr>
              <a:t>التى</a:t>
            </a:r>
            <a:r>
              <a:rPr lang="ar-IQ" sz="1000" b="1" dirty="0" smtClean="0">
                <a:latin typeface="Simplified Arabic" panose="02020603050405020304" pitchFamily="18" charset="-78"/>
                <a:cs typeface="Simplified Arabic" panose="02020603050405020304" pitchFamily="18" charset="-78"/>
              </a:rPr>
              <a:t> عادت لممارسة نشاطها.</a:t>
            </a:r>
          </a:p>
          <a:p>
            <a:pPr algn="just"/>
            <a:r>
              <a:rPr lang="ar-IQ" sz="1000" b="1" dirty="0" smtClean="0">
                <a:latin typeface="Simplified Arabic" panose="02020603050405020304" pitchFamily="18" charset="-78"/>
                <a:cs typeface="Simplified Arabic" panose="02020603050405020304" pitchFamily="18" charset="-78"/>
              </a:rPr>
              <a:t>وفى ظل هذه الظروف السياسية الجديدة </a:t>
            </a:r>
            <a:r>
              <a:rPr lang="ar-IQ" sz="1000" b="1" dirty="0" err="1" smtClean="0">
                <a:latin typeface="Simplified Arabic" panose="02020603050405020304" pitchFamily="18" charset="-78"/>
                <a:cs typeface="Simplified Arabic" panose="02020603050405020304" pitchFamily="18" charset="-78"/>
              </a:rPr>
              <a:t>التى</a:t>
            </a:r>
            <a:r>
              <a:rPr lang="ar-IQ" sz="1000" b="1" dirty="0" smtClean="0">
                <a:latin typeface="Simplified Arabic" panose="02020603050405020304" pitchFamily="18" charset="-78"/>
                <a:cs typeface="Simplified Arabic" panose="02020603050405020304" pitchFamily="18" charset="-78"/>
              </a:rPr>
              <a:t> أججت الشعور </a:t>
            </a:r>
            <a:r>
              <a:rPr lang="ar-IQ" sz="1000" b="1" dirty="0" err="1" smtClean="0">
                <a:latin typeface="Simplified Arabic" panose="02020603050405020304" pitchFamily="18" charset="-78"/>
                <a:cs typeface="Simplified Arabic" panose="02020603050405020304" pitchFamily="18" charset="-78"/>
              </a:rPr>
              <a:t>الوطنى</a:t>
            </a:r>
            <a:r>
              <a:rPr lang="ar-IQ" sz="1000" b="1" dirty="0" smtClean="0">
                <a:latin typeface="Simplified Arabic" panose="02020603050405020304" pitchFamily="18" charset="-78"/>
                <a:cs typeface="Simplified Arabic" panose="02020603050405020304" pitchFamily="18" charset="-78"/>
              </a:rPr>
              <a:t> والفخر بكل ما هو </a:t>
            </a:r>
            <a:r>
              <a:rPr lang="ar-IQ" sz="1000" b="1" dirty="0" err="1" smtClean="0">
                <a:latin typeface="Simplified Arabic" panose="02020603050405020304" pitchFamily="18" charset="-78"/>
                <a:cs typeface="Simplified Arabic" panose="02020603050405020304" pitchFamily="18" charset="-78"/>
              </a:rPr>
              <a:t>أمريكى</a:t>
            </a:r>
            <a:r>
              <a:rPr lang="ar-IQ" sz="1000" b="1" dirty="0" smtClean="0">
                <a:latin typeface="Simplified Arabic" panose="02020603050405020304" pitchFamily="18" charset="-78"/>
                <a:cs typeface="Simplified Arabic" panose="02020603050405020304" pitchFamily="18" charset="-78"/>
              </a:rPr>
              <a:t> بدأت الفرقة نتيجة إلى تقديم نصوص مسرحية امريكية، وتعد تلك الفترة بداية بحث المسرح </a:t>
            </a:r>
            <a:r>
              <a:rPr lang="ar-IQ" sz="1000" b="1" dirty="0" err="1" smtClean="0">
                <a:latin typeface="Simplified Arabic" panose="02020603050405020304" pitchFamily="18" charset="-78"/>
                <a:cs typeface="Simplified Arabic" panose="02020603050405020304" pitchFamily="18" charset="-78"/>
              </a:rPr>
              <a:t>الامريكى</a:t>
            </a:r>
            <a:r>
              <a:rPr lang="ar-IQ" sz="1000" b="1" dirty="0" smtClean="0">
                <a:latin typeface="Simplified Arabic" panose="02020603050405020304" pitchFamily="18" charset="-78"/>
                <a:cs typeface="Simplified Arabic" panose="02020603050405020304" pitchFamily="18" charset="-78"/>
              </a:rPr>
              <a:t> عن ذاته.</a:t>
            </a:r>
          </a:p>
          <a:p>
            <a:pPr algn="just"/>
            <a:r>
              <a:rPr lang="ar-IQ" sz="1000" b="1" dirty="0" smtClean="0">
                <a:latin typeface="Simplified Arabic" panose="02020603050405020304" pitchFamily="18" charset="-78"/>
                <a:cs typeface="Simplified Arabic" panose="02020603050405020304" pitchFamily="18" charset="-78"/>
              </a:rPr>
              <a:t>ومن نتائج هذ البحث عن الذات ظهور أول عرض </a:t>
            </a:r>
            <a:r>
              <a:rPr lang="ar-IQ" sz="1000" b="1" dirty="0" err="1" smtClean="0">
                <a:latin typeface="Simplified Arabic" panose="02020603050405020304" pitchFamily="18" charset="-78"/>
                <a:cs typeface="Simplified Arabic" panose="02020603050405020304" pitchFamily="18" charset="-78"/>
              </a:rPr>
              <a:t>أمريكى</a:t>
            </a:r>
            <a:r>
              <a:rPr lang="ar-IQ" sz="1000" b="1" dirty="0" smtClean="0">
                <a:latin typeface="Simplified Arabic" panose="02020603050405020304" pitchFamily="18" charset="-78"/>
                <a:cs typeface="Simplified Arabic" panose="02020603050405020304" pitchFamily="18" charset="-78"/>
              </a:rPr>
              <a:t> متكامل، وهو مسرحية "التناقض" " "لرويال </a:t>
            </a:r>
            <a:r>
              <a:rPr lang="ar-IQ" sz="1000" b="1" dirty="0" err="1" smtClean="0">
                <a:latin typeface="Simplified Arabic" panose="02020603050405020304" pitchFamily="18" charset="-78"/>
                <a:cs typeface="Simplified Arabic" panose="02020603050405020304" pitchFamily="18" charset="-78"/>
              </a:rPr>
              <a:t>تيللر</a:t>
            </a:r>
            <a:r>
              <a:rPr lang="ar-IQ" sz="1000" b="1" dirty="0" smtClean="0">
                <a:latin typeface="Simplified Arabic" panose="02020603050405020304" pitchFamily="18" charset="-78"/>
                <a:cs typeface="Simplified Arabic" panose="02020603050405020304" pitchFamily="18" charset="-78"/>
              </a:rPr>
              <a:t>" </a:t>
            </a:r>
            <a:r>
              <a:rPr lang="ar-IQ" sz="1000" b="1" dirty="0" err="1" smtClean="0">
                <a:latin typeface="Simplified Arabic" panose="02020603050405020304" pitchFamily="18" charset="-78"/>
                <a:cs typeface="Simplified Arabic" panose="02020603050405020304" pitchFamily="18" charset="-78"/>
              </a:rPr>
              <a:t>التى</a:t>
            </a:r>
            <a:r>
              <a:rPr lang="ar-IQ" sz="1000" b="1" dirty="0" smtClean="0">
                <a:latin typeface="Simplified Arabic" panose="02020603050405020304" pitchFamily="18" charset="-78"/>
                <a:cs typeface="Simplified Arabic" panose="02020603050405020304" pitchFamily="18" charset="-78"/>
              </a:rPr>
              <a:t> قدمت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نيويورك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ابريل عام 1787 ، وفيها يتضح هذا الاتجاه الجديد للبحث عن الذات، إذ إن المسرحية تتناول كشف زيف الحياة الأوروبية لأن </a:t>
            </a:r>
            <a:r>
              <a:rPr lang="ar-IQ" sz="1000" b="1" dirty="0" err="1" smtClean="0">
                <a:latin typeface="Simplified Arabic" panose="02020603050405020304" pitchFamily="18" charset="-78"/>
                <a:cs typeface="Simplified Arabic" panose="02020603050405020304" pitchFamily="18" charset="-78"/>
              </a:rPr>
              <a:t>قطبى</a:t>
            </a:r>
            <a:r>
              <a:rPr lang="ar-IQ" sz="1000" b="1" dirty="0" smtClean="0">
                <a:latin typeface="Simplified Arabic" panose="02020603050405020304" pitchFamily="18" charset="-78"/>
                <a:cs typeface="Simplified Arabic" panose="02020603050405020304" pitchFamily="18" charset="-78"/>
              </a:rPr>
              <a:t> الصراع فيها شخصيتان: الأولى تتمثل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التمسك بالتقاليد والأفكار البريطانية والأخرى تتمثل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الحياة الامريكية ببساطتها وقسوتها وبعدها عن التعقيد والنفاق. وبرغم السخرية اللاذعة من كل ما هو </a:t>
            </a:r>
            <a:r>
              <a:rPr lang="ar-IQ" sz="1000" b="1" dirty="0" err="1" smtClean="0">
                <a:latin typeface="Simplified Arabic" panose="02020603050405020304" pitchFamily="18" charset="-78"/>
                <a:cs typeface="Simplified Arabic" panose="02020603050405020304" pitchFamily="18" charset="-78"/>
              </a:rPr>
              <a:t>انجليزى</a:t>
            </a:r>
            <a:r>
              <a:rPr lang="ar-IQ" sz="1000" b="1" dirty="0" smtClean="0">
                <a:latin typeface="Simplified Arabic" panose="02020603050405020304" pitchFamily="18" charset="-78"/>
                <a:cs typeface="Simplified Arabic" panose="02020603050405020304" pitchFamily="18" charset="-78"/>
              </a:rPr>
              <a:t> فإن المؤلف يعتمد أساساً على البناء </a:t>
            </a:r>
            <a:r>
              <a:rPr lang="ar-IQ" sz="1000" b="1" dirty="0" err="1" smtClean="0">
                <a:latin typeface="Simplified Arabic" panose="02020603050405020304" pitchFamily="18" charset="-78"/>
                <a:cs typeface="Simplified Arabic" panose="02020603050405020304" pitchFamily="18" charset="-78"/>
              </a:rPr>
              <a:t>الدرامى</a:t>
            </a:r>
            <a:r>
              <a:rPr lang="ar-IQ" sz="1000" b="1" dirty="0" smtClean="0">
                <a:latin typeface="Simplified Arabic" panose="02020603050405020304" pitchFamily="18" charset="-78"/>
                <a:cs typeface="Simplified Arabic" panose="02020603050405020304" pitchFamily="18" charset="-78"/>
              </a:rPr>
              <a:t> المألوف لمسرح عودة الملكية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انجلترا. وهذا أمر </a:t>
            </a:r>
            <a:r>
              <a:rPr lang="ar-IQ" sz="1000" b="1" dirty="0" err="1" smtClean="0">
                <a:latin typeface="Simplified Arabic" panose="02020603050405020304" pitchFamily="18" charset="-78"/>
                <a:cs typeface="Simplified Arabic" panose="02020603050405020304" pitchFamily="18" charset="-78"/>
              </a:rPr>
              <a:t>طبيعى</a:t>
            </a:r>
            <a:r>
              <a:rPr lang="ar-IQ" sz="1000" b="1" dirty="0" smtClean="0">
                <a:latin typeface="Simplified Arabic" panose="02020603050405020304" pitchFamily="18" charset="-78"/>
                <a:cs typeface="Simplified Arabic" panose="02020603050405020304" pitchFamily="18" charset="-78"/>
              </a:rPr>
              <a:t>، فالمسرح كان شيئاً جديداً على أرض أمريكا، وقد كان كل من غرسوا جذوره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تربتها اناساً قدموا من انجلترا أو ممن كانوا أصلاً من الانجليز أو آخرين تلقوا تعليمهم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انجلترا، أو ممن اقتصرت دراستهم على المسرح </a:t>
            </a:r>
            <a:r>
              <a:rPr lang="ar-IQ" sz="1000" b="1" dirty="0" err="1" smtClean="0">
                <a:latin typeface="Simplified Arabic" panose="02020603050405020304" pitchFamily="18" charset="-78"/>
                <a:cs typeface="Simplified Arabic" panose="02020603050405020304" pitchFamily="18" charset="-78"/>
              </a:rPr>
              <a:t>الانجليزى</a:t>
            </a:r>
            <a:r>
              <a:rPr lang="ar-IQ" sz="1000" b="1" dirty="0" smtClean="0">
                <a:latin typeface="Simplified Arabic" panose="02020603050405020304" pitchFamily="18" charset="-78"/>
                <a:cs typeface="Simplified Arabic" panose="02020603050405020304" pitchFamily="18" charset="-78"/>
              </a:rPr>
              <a:t>.</a:t>
            </a:r>
          </a:p>
          <a:p>
            <a:pPr algn="just"/>
            <a:r>
              <a:rPr lang="ar-IQ" sz="1000" b="1" dirty="0" smtClean="0">
                <a:latin typeface="Simplified Arabic" panose="02020603050405020304" pitchFamily="18" charset="-78"/>
                <a:cs typeface="Simplified Arabic" panose="02020603050405020304" pitchFamily="18" charset="-78"/>
              </a:rPr>
              <a:t>وكثيراً ما ينظر إلى " الدولية "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امريكا على أنها موقف جديد نسبياً قد يرجع عهده إلى الحرب العالمية الأولى، ولكن وجودها من عهد مبكر جداً يتضح من خلال "تراجيدية" "أندرية" لويليام </a:t>
            </a:r>
            <a:r>
              <a:rPr lang="ar-IQ" sz="1000" b="1" dirty="0" err="1" smtClean="0">
                <a:latin typeface="Simplified Arabic" panose="02020603050405020304" pitchFamily="18" charset="-78"/>
                <a:cs typeface="Simplified Arabic" panose="02020603050405020304" pitchFamily="18" charset="-78"/>
              </a:rPr>
              <a:t>دنلاب</a:t>
            </a:r>
            <a:r>
              <a:rPr lang="ar-IQ" sz="1000" b="1" dirty="0" smtClean="0">
                <a:latin typeface="Simplified Arabic" panose="02020603050405020304" pitchFamily="18" charset="-78"/>
                <a:cs typeface="Simplified Arabic" panose="02020603050405020304" pitchFamily="18" charset="-78"/>
              </a:rPr>
              <a:t> وقد اخرجت على مسرح بارك "بنيويورك"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سنة 1798، إذ بنى "</a:t>
            </a:r>
            <a:r>
              <a:rPr lang="ar-IQ" sz="1000" b="1" dirty="0" err="1" smtClean="0">
                <a:latin typeface="Simplified Arabic" panose="02020603050405020304" pitchFamily="18" charset="-78"/>
                <a:cs typeface="Simplified Arabic" panose="02020603050405020304" pitchFamily="18" charset="-78"/>
              </a:rPr>
              <a:t>دنلاب</a:t>
            </a:r>
            <a:r>
              <a:rPr lang="ar-IQ" sz="1000" b="1" dirty="0" smtClean="0">
                <a:latin typeface="Simplified Arabic" panose="02020603050405020304" pitchFamily="18" charset="-78"/>
                <a:cs typeface="Simplified Arabic" panose="02020603050405020304" pitchFamily="18" charset="-78"/>
              </a:rPr>
              <a:t>" مسرحيته على حقبة واقعية من الثورة: حيث تقدم ببساطة قصة ميجر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الجيش </a:t>
            </a:r>
            <a:r>
              <a:rPr lang="ar-IQ" sz="1000" b="1" dirty="0" err="1" smtClean="0">
                <a:latin typeface="Simplified Arabic" panose="02020603050405020304" pitchFamily="18" charset="-78"/>
                <a:cs typeface="Simplified Arabic" panose="02020603050405020304" pitchFamily="18" charset="-78"/>
              </a:rPr>
              <a:t>البريطانى</a:t>
            </a:r>
            <a:r>
              <a:rPr lang="ar-IQ" sz="1000" b="1" dirty="0" smtClean="0">
                <a:latin typeface="Simplified Arabic" panose="02020603050405020304" pitchFamily="18" charset="-78"/>
                <a:cs typeface="Simplified Arabic" panose="02020603050405020304" pitchFamily="18" charset="-78"/>
              </a:rPr>
              <a:t> ضبط بملابس مدنية وراء الخطوط الامريكية فحكم عليه أمام محكمة عسكرية بتهمة الجاسوسية وشنق، والمؤلف يسعى من وراء استخدام حبكة، وعدة محاولات عقيمة للحصول على عفو عن أندرية إلا أنه يفشل.</a:t>
            </a:r>
          </a:p>
          <a:p>
            <a:pPr algn="just"/>
            <a:r>
              <a:rPr lang="ar-IQ" sz="1000" b="1" dirty="0" smtClean="0">
                <a:latin typeface="Simplified Arabic" panose="02020603050405020304" pitchFamily="18" charset="-78"/>
                <a:cs typeface="Simplified Arabic" panose="02020603050405020304" pitchFamily="18" charset="-78"/>
              </a:rPr>
              <a:t>ومع تراجع الحرب الثورية إلى </a:t>
            </a:r>
            <a:r>
              <a:rPr lang="ar-IQ" sz="1000" b="1" dirty="0" err="1" smtClean="0">
                <a:latin typeface="Simplified Arabic" panose="02020603050405020304" pitchFamily="18" charset="-78"/>
                <a:cs typeface="Simplified Arabic" panose="02020603050405020304" pitchFamily="18" charset="-78"/>
              </a:rPr>
              <a:t>الماضى</a:t>
            </a:r>
            <a:r>
              <a:rPr lang="ar-IQ" sz="1000" b="1" dirty="0" smtClean="0">
                <a:latin typeface="Simplified Arabic" panose="02020603050405020304" pitchFamily="18" charset="-78"/>
                <a:cs typeface="Simplified Arabic" panose="02020603050405020304" pitchFamily="18" charset="-78"/>
              </a:rPr>
              <a:t> أخذ موضوع </a:t>
            </a:r>
            <a:r>
              <a:rPr lang="ar-IQ" sz="1000" b="1" dirty="0" err="1" smtClean="0">
                <a:latin typeface="Simplified Arabic" panose="02020603050405020304" pitchFamily="18" charset="-78"/>
                <a:cs typeface="Simplified Arabic" panose="02020603050405020304" pitchFamily="18" charset="-78"/>
              </a:rPr>
              <a:t>الانتعاض</a:t>
            </a:r>
            <a:r>
              <a:rPr lang="ar-IQ" sz="1000" b="1" dirty="0" smtClean="0">
                <a:latin typeface="Simplified Arabic" panose="02020603050405020304" pitchFamily="18" charset="-78"/>
                <a:cs typeface="Simplified Arabic" panose="02020603050405020304" pitchFamily="18" charset="-78"/>
              </a:rPr>
              <a:t> </a:t>
            </a:r>
            <a:r>
              <a:rPr lang="ar-IQ" sz="1000" b="1" dirty="0" err="1" smtClean="0">
                <a:latin typeface="Simplified Arabic" panose="02020603050405020304" pitchFamily="18" charset="-78"/>
                <a:cs typeface="Simplified Arabic" panose="02020603050405020304" pitchFamily="18" charset="-78"/>
              </a:rPr>
              <a:t>البطولى</a:t>
            </a:r>
            <a:r>
              <a:rPr lang="ar-IQ" sz="1000" b="1" dirty="0" smtClean="0">
                <a:latin typeface="Simplified Arabic" panose="02020603050405020304" pitchFamily="18" charset="-78"/>
                <a:cs typeface="Simplified Arabic" panose="02020603050405020304" pitchFamily="18" charset="-78"/>
              </a:rPr>
              <a:t> ضد الطغيان والظلم يبدو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صور جديدة. صور تسعى إلى اظهار </a:t>
            </a:r>
            <a:r>
              <a:rPr lang="ar-IQ" sz="1000" b="1" dirty="0" err="1" smtClean="0">
                <a:latin typeface="Simplified Arabic" panose="02020603050405020304" pitchFamily="18" charset="-78"/>
                <a:cs typeface="Simplified Arabic" panose="02020603050405020304" pitchFamily="18" charset="-78"/>
              </a:rPr>
              <a:t>الامريكى</a:t>
            </a:r>
            <a:r>
              <a:rPr lang="ar-IQ" sz="1000" b="1" dirty="0" smtClean="0">
                <a:latin typeface="Simplified Arabic" panose="02020603050405020304" pitchFamily="18" charset="-78"/>
                <a:cs typeface="Simplified Arabic" panose="02020603050405020304" pitchFamily="18" charset="-78"/>
              </a:rPr>
              <a:t>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صور إنسانية أخرى. وساعد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هذا التوسعات العمرانية </a:t>
            </a:r>
            <a:r>
              <a:rPr lang="ar-IQ" sz="1000" b="1" dirty="0" err="1" smtClean="0">
                <a:latin typeface="Simplified Arabic" panose="02020603050405020304" pitchFamily="18" charset="-78"/>
                <a:cs typeface="Simplified Arabic" panose="02020603050405020304" pitchFamily="18" charset="-78"/>
              </a:rPr>
              <a:t>التى</a:t>
            </a:r>
            <a:r>
              <a:rPr lang="ar-IQ" sz="1000" b="1" dirty="0" smtClean="0">
                <a:latin typeface="Simplified Arabic" panose="02020603050405020304" pitchFamily="18" charset="-78"/>
                <a:cs typeface="Simplified Arabic" panose="02020603050405020304" pitchFamily="18" charset="-78"/>
              </a:rPr>
              <a:t> حدثت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الغرب </a:t>
            </a:r>
            <a:r>
              <a:rPr lang="ar-IQ" sz="1000" b="1" dirty="0" err="1" smtClean="0">
                <a:latin typeface="Simplified Arabic" panose="02020603050405020304" pitchFamily="18" charset="-78"/>
                <a:cs typeface="Simplified Arabic" panose="02020603050405020304" pitchFamily="18" charset="-78"/>
              </a:rPr>
              <a:t>الامريكى</a:t>
            </a:r>
            <a:r>
              <a:rPr lang="ar-IQ" sz="1000" b="1" dirty="0" smtClean="0">
                <a:latin typeface="Simplified Arabic" panose="02020603050405020304" pitchFamily="18" charset="-78"/>
                <a:cs typeface="Simplified Arabic" panose="02020603050405020304" pitchFamily="18" charset="-78"/>
              </a:rPr>
              <a:t>. وكذا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الشرق وراحت هذه المدن تنتج حياة شبيهة بما كانت عليه الغابات النائية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a:t>
            </a:r>
            <a:r>
              <a:rPr lang="ar-IQ" sz="1000" b="1" dirty="0" err="1" smtClean="0">
                <a:latin typeface="Simplified Arabic" panose="02020603050405020304" pitchFamily="18" charset="-78"/>
                <a:cs typeface="Simplified Arabic" panose="02020603050405020304" pitchFamily="18" charset="-78"/>
              </a:rPr>
              <a:t>كنتكى</a:t>
            </a:r>
            <a:r>
              <a:rPr lang="ar-IQ" sz="1000" b="1" dirty="0" smtClean="0">
                <a:latin typeface="Simplified Arabic" panose="02020603050405020304" pitchFamily="18" charset="-78"/>
                <a:cs typeface="Simplified Arabic" panose="02020603050405020304" pitchFamily="18" charset="-78"/>
              </a:rPr>
              <a:t>" من خشونة فطرية وغنى بالألوان والحياة ... وفى عام 1848 قدمت مسرحية " نظرة إلى نيويورك" وهى تقدم شخصية " موز" أو موسى الفتى المتسكع الذى كان يحب </a:t>
            </a:r>
            <a:r>
              <a:rPr lang="ar-IQ" sz="1000" b="1" dirty="0" err="1" smtClean="0">
                <a:latin typeface="Simplified Arabic" panose="02020603050405020304" pitchFamily="18" charset="-78"/>
                <a:cs typeface="Simplified Arabic" panose="02020603050405020304" pitchFamily="18" charset="-78"/>
              </a:rPr>
              <a:t>الجرى</a:t>
            </a:r>
            <a:r>
              <a:rPr lang="ar-IQ" sz="1000" b="1" dirty="0" smtClean="0">
                <a:latin typeface="Simplified Arabic" panose="02020603050405020304" pitchFamily="18" charset="-78"/>
                <a:cs typeface="Simplified Arabic" panose="02020603050405020304" pitchFamily="18" charset="-78"/>
              </a:rPr>
              <a:t> مع مضخة فريقه من المتطوعين لإطفاء الحرائق ولم يكن يستمتع </a:t>
            </a:r>
            <a:r>
              <a:rPr lang="ar-IQ" sz="1000" b="1" dirty="0" err="1" smtClean="0">
                <a:latin typeface="Simplified Arabic" panose="02020603050405020304" pitchFamily="18" charset="-78"/>
                <a:cs typeface="Simplified Arabic" panose="02020603050405020304" pitchFamily="18" charset="-78"/>
              </a:rPr>
              <a:t>بشئ</a:t>
            </a:r>
            <a:r>
              <a:rPr lang="ar-IQ" sz="1000" b="1" dirty="0" smtClean="0">
                <a:latin typeface="Simplified Arabic" panose="02020603050405020304" pitchFamily="18" charset="-78"/>
                <a:cs typeface="Simplified Arabic" panose="02020603050405020304" pitchFamily="18" charset="-78"/>
              </a:rPr>
              <a:t> قدر استمتاعه، بالشجار والتصارع مع المنافسين من </a:t>
            </a:r>
            <a:r>
              <a:rPr lang="ar-IQ" sz="1000" b="1" dirty="0" err="1" smtClean="0">
                <a:latin typeface="Simplified Arabic" panose="02020603050405020304" pitchFamily="18" charset="-78"/>
                <a:cs typeface="Simplified Arabic" panose="02020603050405020304" pitchFamily="18" charset="-78"/>
              </a:rPr>
              <a:t>مكافحى</a:t>
            </a:r>
            <a:r>
              <a:rPr lang="ar-IQ" sz="1000" b="1" dirty="0" smtClean="0">
                <a:latin typeface="Simplified Arabic" panose="02020603050405020304" pitchFamily="18" charset="-78"/>
                <a:cs typeface="Simplified Arabic" panose="02020603050405020304" pitchFamily="18" charset="-78"/>
              </a:rPr>
              <a:t> الحرائق.</a:t>
            </a:r>
          </a:p>
          <a:p>
            <a:pPr algn="just"/>
            <a:r>
              <a:rPr lang="ar-IQ" sz="1000" b="1" dirty="0" smtClean="0">
                <a:latin typeface="Simplified Arabic" panose="02020603050405020304" pitchFamily="18" charset="-78"/>
                <a:cs typeface="Simplified Arabic" panose="02020603050405020304" pitchFamily="18" charset="-78"/>
              </a:rPr>
              <a:t>وقد اتسع نطاق تقدم الموضوع العظيم المفضل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المسرح </a:t>
            </a:r>
            <a:r>
              <a:rPr lang="ar-IQ" sz="1000" b="1" dirty="0" err="1" smtClean="0">
                <a:latin typeface="Simplified Arabic" panose="02020603050405020304" pitchFamily="18" charset="-78"/>
                <a:cs typeface="Simplified Arabic" panose="02020603050405020304" pitchFamily="18" charset="-78"/>
              </a:rPr>
              <a:t>الامريكى</a:t>
            </a:r>
            <a:r>
              <a:rPr lang="ar-IQ" sz="1000" b="1" dirty="0" smtClean="0">
                <a:latin typeface="Simplified Arabic" panose="02020603050405020304" pitchFamily="18" charset="-78"/>
                <a:cs typeface="Simplified Arabic" panose="02020603050405020304" pitchFamily="18" charset="-78"/>
              </a:rPr>
              <a:t> وهو موضوع الحرية والثورة ضد الطغيان ليتعدى حدود أمريكا ويصل إلى بلدان أوروبية أخرى ندور بها احداث المسرحية كما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مسرحية " المجالد" </a:t>
            </a:r>
            <a:r>
              <a:rPr lang="ar-IQ" sz="1000" b="1" dirty="0" err="1" smtClean="0">
                <a:latin typeface="Simplified Arabic" panose="02020603050405020304" pitchFamily="18" charset="-78"/>
                <a:cs typeface="Simplified Arabic" panose="02020603050405020304" pitchFamily="18" charset="-78"/>
              </a:rPr>
              <a:t>التى</a:t>
            </a:r>
            <a:r>
              <a:rPr lang="ar-IQ" sz="1000" b="1" dirty="0" smtClean="0">
                <a:latin typeface="Simplified Arabic" panose="02020603050405020304" pitchFamily="18" charset="-78"/>
                <a:cs typeface="Simplified Arabic" panose="02020603050405020304" pitchFamily="18" charset="-78"/>
              </a:rPr>
              <a:t> كتبها "روبرت </a:t>
            </a:r>
            <a:r>
              <a:rPr lang="ar-IQ" sz="1000" b="1" dirty="0" err="1" smtClean="0">
                <a:latin typeface="Simplified Arabic" panose="02020603050405020304" pitchFamily="18" charset="-78"/>
                <a:cs typeface="Simplified Arabic" panose="02020603050405020304" pitchFamily="18" charset="-78"/>
              </a:rPr>
              <a:t>مو</a:t>
            </a:r>
            <a:r>
              <a:rPr lang="ar-IQ" sz="1000" b="1" dirty="0" smtClean="0">
                <a:latin typeface="Simplified Arabic" panose="02020603050405020304" pitchFamily="18" charset="-78"/>
                <a:cs typeface="Simplified Arabic" panose="02020603050405020304" pitchFamily="18" charset="-78"/>
              </a:rPr>
              <a:t> </a:t>
            </a:r>
            <a:r>
              <a:rPr lang="ar-IQ" sz="1000" b="1" dirty="0" err="1" smtClean="0">
                <a:latin typeface="Simplified Arabic" panose="02020603050405020304" pitchFamily="18" charset="-78"/>
                <a:cs typeface="Simplified Arabic" panose="02020603050405020304" pitchFamily="18" charset="-78"/>
              </a:rPr>
              <a:t>نتجمرى</a:t>
            </a:r>
            <a:r>
              <a:rPr lang="ar-IQ" sz="1000" b="1" dirty="0" smtClean="0">
                <a:latin typeface="Simplified Arabic" panose="02020603050405020304" pitchFamily="18" charset="-78"/>
                <a:cs typeface="Simplified Arabic" panose="02020603050405020304" pitchFamily="18" charset="-78"/>
              </a:rPr>
              <a:t> بيرد" وعرضت عام 1831 وهى تذكرنا بقصة " </a:t>
            </a:r>
            <a:r>
              <a:rPr lang="ar-IQ" sz="1000" b="1" dirty="0" err="1" smtClean="0">
                <a:latin typeface="Simplified Arabic" panose="02020603050405020304" pitchFamily="18" charset="-78"/>
                <a:cs typeface="Simplified Arabic" panose="02020603050405020304" pitchFamily="18" charset="-78"/>
              </a:rPr>
              <a:t>سبارتاكوس</a:t>
            </a:r>
            <a:r>
              <a:rPr lang="ar-IQ" sz="1000" b="1" dirty="0" smtClean="0">
                <a:latin typeface="Simplified Arabic" panose="02020603050405020304" pitchFamily="18" charset="-78"/>
                <a:cs typeface="Simplified Arabic" panose="02020603050405020304" pitchFamily="18" charset="-78"/>
              </a:rPr>
              <a:t>" وثورة العبيد ضد الحكام الظالمين.</a:t>
            </a:r>
          </a:p>
          <a:p>
            <a:pPr algn="just"/>
            <a:r>
              <a:rPr lang="ar-IQ" sz="1000" b="1" dirty="0" smtClean="0">
                <a:latin typeface="Simplified Arabic" panose="02020603050405020304" pitchFamily="18" charset="-78"/>
                <a:cs typeface="Simplified Arabic" panose="02020603050405020304" pitchFamily="18" charset="-78"/>
              </a:rPr>
              <a:t>على أن موضوع البحث عن الذات الذى أصيب به المواطن </a:t>
            </a:r>
            <a:r>
              <a:rPr lang="ar-IQ" sz="1000" b="1" dirty="0" err="1" smtClean="0">
                <a:latin typeface="Simplified Arabic" panose="02020603050405020304" pitchFamily="18" charset="-78"/>
                <a:cs typeface="Simplified Arabic" panose="02020603050405020304" pitchFamily="18" charset="-78"/>
              </a:rPr>
              <a:t>الأمريكى</a:t>
            </a:r>
            <a:r>
              <a:rPr lang="ar-IQ" sz="1000" b="1" dirty="0" smtClean="0">
                <a:latin typeface="Simplified Arabic" panose="02020603050405020304" pitchFamily="18" charset="-78"/>
                <a:cs typeface="Simplified Arabic" panose="02020603050405020304" pitchFamily="18" charset="-78"/>
              </a:rPr>
              <a:t> سوف لا يستمر طويلاً على هذه السذاجة الثقافية من الرفض الصريح لكل ما هو </a:t>
            </a:r>
            <a:r>
              <a:rPr lang="ar-IQ" sz="1000" b="1" dirty="0" err="1" smtClean="0">
                <a:latin typeface="Simplified Arabic" panose="02020603050405020304" pitchFamily="18" charset="-78"/>
                <a:cs typeface="Simplified Arabic" panose="02020603050405020304" pitchFamily="18" charset="-78"/>
              </a:rPr>
              <a:t>إنجليزى</a:t>
            </a:r>
            <a:r>
              <a:rPr lang="ar-IQ" sz="1000" b="1" dirty="0" smtClean="0">
                <a:latin typeface="Simplified Arabic" panose="02020603050405020304" pitchFamily="18" charset="-78"/>
                <a:cs typeface="Simplified Arabic" panose="02020603050405020304" pitchFamily="18" charset="-78"/>
              </a:rPr>
              <a:t>. إذ سرعان ما تخبو هذه الكراهية السياسية وتعود الحياة المسرحية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أمريكا للاستيراد المباشر للنصوص الإنجليزية وخاصة نصوص شكسبير، مع استمرار البحث الهادئ </a:t>
            </a:r>
            <a:r>
              <a:rPr lang="ar-IQ" sz="1000" b="1" dirty="0" err="1" smtClean="0">
                <a:latin typeface="Simplified Arabic" panose="02020603050405020304" pitchFamily="18" charset="-78"/>
                <a:cs typeface="Simplified Arabic" panose="02020603050405020304" pitchFamily="18" charset="-78"/>
              </a:rPr>
              <a:t>البطئ</a:t>
            </a:r>
            <a:r>
              <a:rPr lang="ar-IQ" sz="1000" b="1" dirty="0" smtClean="0">
                <a:latin typeface="Simplified Arabic" panose="02020603050405020304" pitchFamily="18" charset="-78"/>
                <a:cs typeface="Simplified Arabic" panose="02020603050405020304" pitchFamily="18" charset="-78"/>
              </a:rPr>
              <a:t> عن الذات. ولم يكن مقدراً بالطبع أن تستمر الفرقة الأمريكية على احتكارها للحركة المسرحية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الولايات المتحدة. إذ أن نجاحها أحياناً والخلافات </a:t>
            </a:r>
            <a:r>
              <a:rPr lang="ar-IQ" sz="1000" b="1" dirty="0" err="1" smtClean="0">
                <a:latin typeface="Simplified Arabic" panose="02020603050405020304" pitchFamily="18" charset="-78"/>
                <a:cs typeface="Simplified Arabic" panose="02020603050405020304" pitchFamily="18" charset="-78"/>
              </a:rPr>
              <a:t>التى</a:t>
            </a:r>
            <a:r>
              <a:rPr lang="ar-IQ" sz="1000" b="1" dirty="0" smtClean="0">
                <a:latin typeface="Simplified Arabic" panose="02020603050405020304" pitchFamily="18" charset="-78"/>
                <a:cs typeface="Simplified Arabic" panose="02020603050405020304" pitchFamily="18" charset="-78"/>
              </a:rPr>
              <a:t> كانت تدب بين أعضائها أحياناً أخرى- أدى إلى ظهور فرق منافسة متعددة، وكان نجاح فرقة ما يؤدى إلى استئثار المدنية </a:t>
            </a:r>
            <a:r>
              <a:rPr lang="ar-IQ" sz="1000" b="1" dirty="0" err="1" smtClean="0">
                <a:latin typeface="Simplified Arabic" panose="02020603050405020304" pitchFamily="18" charset="-78"/>
                <a:cs typeface="Simplified Arabic" panose="02020603050405020304" pitchFamily="18" charset="-78"/>
              </a:rPr>
              <a:t>التى</a:t>
            </a:r>
            <a:r>
              <a:rPr lang="ar-IQ" sz="1000" b="1" dirty="0" smtClean="0">
                <a:latin typeface="Simplified Arabic" panose="02020603050405020304" pitchFamily="18" charset="-78"/>
                <a:cs typeface="Simplified Arabic" panose="02020603050405020304" pitchFamily="18" charset="-78"/>
              </a:rPr>
              <a:t> تتمركز فيها هذه الفرقة بريادة الحركة المسرحية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أمريكا كلها، مثل نيويورك وفيلادلفيا، وبوسطن.</a:t>
            </a:r>
          </a:p>
          <a:p>
            <a:pPr algn="just"/>
            <a:r>
              <a:rPr lang="ar-IQ" sz="1000" b="1" dirty="0" smtClean="0">
                <a:latin typeface="Simplified Arabic" panose="02020603050405020304" pitchFamily="18" charset="-78"/>
                <a:cs typeface="Simplified Arabic" panose="02020603050405020304" pitchFamily="18" charset="-78"/>
              </a:rPr>
              <a:t>ومع بداية القرن التاسع عشر، ومع انتهاء احتكار الفرقة الواحدة للحركة المسرحية بدأ التنافس الشديد بين الفرق العاملة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مدن أمريكا الكبيرة. وبدافع من هذا التنافس ثم الرغبة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تحقيق ربح مادى مجز – بدأت الفرق المسرحية تتعاقد </a:t>
            </a:r>
            <a:r>
              <a:rPr lang="ar-IQ" sz="1000" b="1" dirty="0" err="1" smtClean="0">
                <a:latin typeface="Simplified Arabic" panose="02020603050405020304" pitchFamily="18" charset="-78"/>
                <a:cs typeface="Simplified Arabic" panose="02020603050405020304" pitchFamily="18" charset="-78"/>
              </a:rPr>
              <a:t>هى</a:t>
            </a:r>
            <a:r>
              <a:rPr lang="ar-IQ" sz="1000" b="1" dirty="0" smtClean="0">
                <a:latin typeface="Simplified Arabic" panose="02020603050405020304" pitchFamily="18" charset="-78"/>
                <a:cs typeface="Simplified Arabic" panose="02020603050405020304" pitchFamily="18" charset="-78"/>
              </a:rPr>
              <a:t> ونجوم إنجلترا الكبار. وحينما تم التعاقد مع الممثل </a:t>
            </a:r>
            <a:r>
              <a:rPr lang="ar-IQ" sz="1000" b="1" dirty="0" err="1" smtClean="0">
                <a:latin typeface="Simplified Arabic" panose="02020603050405020304" pitchFamily="18" charset="-78"/>
                <a:cs typeface="Simplified Arabic" panose="02020603050405020304" pitchFamily="18" charset="-78"/>
              </a:rPr>
              <a:t>الإنجليزى</a:t>
            </a:r>
            <a:r>
              <a:rPr lang="ar-IQ" sz="1000" b="1" dirty="0" smtClean="0">
                <a:latin typeface="Simplified Arabic" panose="02020603050405020304" pitchFamily="18" charset="-78"/>
                <a:cs typeface="Simplified Arabic" panose="02020603050405020304" pitchFamily="18" charset="-78"/>
              </a:rPr>
              <a:t> الشهير "كوك" عام 1811 وحققت عروضه نجاحا لم يره العالم الجديد من قبل أصبحت سياسة الاعتماد على الأسماء اللامعة سياسة ثاقبة وضعت حداً لنظام الفرقة الدائمة الذى عرفته أمريكا منذ البداية. منذ وصول "كوك" إلى آخر القرن التاسع عشر أصبح النجم </a:t>
            </a:r>
            <a:r>
              <a:rPr lang="ar-IQ" sz="1000" b="1" dirty="0" err="1" smtClean="0">
                <a:latin typeface="Simplified Arabic" panose="02020603050405020304" pitchFamily="18" charset="-78"/>
                <a:cs typeface="Simplified Arabic" panose="02020603050405020304" pitchFamily="18" charset="-78"/>
              </a:rPr>
              <a:t>المسرحى</a:t>
            </a:r>
            <a:r>
              <a:rPr lang="ar-IQ" sz="1000" b="1" dirty="0" smtClean="0">
                <a:latin typeface="Simplified Arabic" panose="02020603050405020304" pitchFamily="18" charset="-78"/>
                <a:cs typeface="Simplified Arabic" panose="02020603050405020304" pitchFamily="18" charset="-78"/>
              </a:rPr>
              <a:t> أهم </a:t>
            </a:r>
            <a:r>
              <a:rPr lang="ar-IQ" sz="1000" b="1" dirty="0" err="1" smtClean="0">
                <a:latin typeface="Simplified Arabic" panose="02020603050405020304" pitchFamily="18" charset="-78"/>
                <a:cs typeface="Simplified Arabic" panose="02020603050405020304" pitchFamily="18" charset="-78"/>
              </a:rPr>
              <a:t>شئ</a:t>
            </a:r>
            <a:r>
              <a:rPr lang="ar-IQ" sz="1000" b="1" dirty="0" smtClean="0">
                <a:latin typeface="Simplified Arabic" panose="02020603050405020304" pitchFamily="18" charset="-78"/>
                <a:cs typeface="Simplified Arabic" panose="02020603050405020304" pitchFamily="18" charset="-78"/>
              </a:rPr>
              <a:t>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العرض.</a:t>
            </a:r>
          </a:p>
          <a:p>
            <a:pPr algn="just"/>
            <a:r>
              <a:rPr lang="ar-IQ" sz="1000" b="1" dirty="0" smtClean="0">
                <a:latin typeface="Simplified Arabic" panose="02020603050405020304" pitchFamily="18" charset="-78"/>
                <a:cs typeface="Simplified Arabic" panose="02020603050405020304" pitchFamily="18" charset="-78"/>
              </a:rPr>
              <a:t>وقد ساعدت الظروف على ازدياد الاعتماد على النجم حيث أنه مع بداية العقد </a:t>
            </a:r>
            <a:r>
              <a:rPr lang="ar-IQ" sz="1000" b="1" dirty="0" err="1" smtClean="0">
                <a:latin typeface="Simplified Arabic" panose="02020603050405020304" pitchFamily="18" charset="-78"/>
                <a:cs typeface="Simplified Arabic" panose="02020603050405020304" pitchFamily="18" charset="-78"/>
              </a:rPr>
              <a:t>الثانى</a:t>
            </a:r>
            <a:r>
              <a:rPr lang="ar-IQ" sz="1000" b="1" dirty="0" smtClean="0">
                <a:latin typeface="Simplified Arabic" panose="02020603050405020304" pitchFamily="18" charset="-78"/>
                <a:cs typeface="Simplified Arabic" panose="02020603050405020304" pitchFamily="18" charset="-78"/>
              </a:rPr>
              <a:t> من هذا القرن بدأ المسرح أيضاً يتبع خطوات الرواد الأوائل الذين غزوا الغرب، وسرعان ما انتشرت المسارح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وادى </a:t>
            </a:r>
            <a:r>
              <a:rPr lang="ar-IQ" sz="1000" b="1" dirty="0" err="1" smtClean="0">
                <a:latin typeface="Simplified Arabic" panose="02020603050405020304" pitchFamily="18" charset="-78"/>
                <a:cs typeface="Simplified Arabic" panose="02020603050405020304" pitchFamily="18" charset="-78"/>
              </a:rPr>
              <a:t>أوهايوو</a:t>
            </a:r>
            <a:r>
              <a:rPr lang="ar-IQ" sz="1000" b="1" dirty="0" smtClean="0">
                <a:latin typeface="Simplified Arabic" panose="02020603050405020304" pitchFamily="18" charset="-78"/>
                <a:cs typeface="Simplified Arabic" panose="02020603050405020304" pitchFamily="18" charset="-78"/>
              </a:rPr>
              <a:t>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a:t>
            </a:r>
            <a:r>
              <a:rPr lang="ar-IQ" sz="1000" b="1" dirty="0" err="1" smtClean="0">
                <a:latin typeface="Simplified Arabic" panose="02020603050405020304" pitchFamily="18" charset="-78"/>
                <a:cs typeface="Simplified Arabic" panose="02020603050405020304" pitchFamily="18" charset="-78"/>
              </a:rPr>
              <a:t>المسيسبى</a:t>
            </a:r>
            <a:r>
              <a:rPr lang="ar-IQ" sz="1000" b="1" dirty="0" smtClean="0">
                <a:latin typeface="Simplified Arabic" panose="02020603050405020304" pitchFamily="18" charset="-78"/>
                <a:cs typeface="Simplified Arabic" panose="02020603050405020304" pitchFamily="18" charset="-78"/>
              </a:rPr>
              <a:t> وشيكاغو. وهكذا أصبحت الصورة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منتصف القرن مختلفة تماماً، ولم تعد المسارح مقصورة على مدن مثل نيويورك أو فيلادلفيا وغيرها من مدن الساحل </a:t>
            </a:r>
            <a:r>
              <a:rPr lang="ar-IQ" sz="1000" b="1" dirty="0" err="1" smtClean="0">
                <a:latin typeface="Simplified Arabic" panose="02020603050405020304" pitchFamily="18" charset="-78"/>
                <a:cs typeface="Simplified Arabic" panose="02020603050405020304" pitchFamily="18" charset="-78"/>
              </a:rPr>
              <a:t>الشرقى</a:t>
            </a:r>
            <a:r>
              <a:rPr lang="ar-IQ" sz="1000" b="1" dirty="0" smtClean="0">
                <a:latin typeface="Simplified Arabic" panose="02020603050405020304" pitchFamily="18" charset="-78"/>
                <a:cs typeface="Simplified Arabic" panose="02020603050405020304" pitchFamily="18" charset="-78"/>
              </a:rPr>
              <a:t>، بل أصبحت تنتشر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رقعة أكبر، وأصبح زحفها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اتجاه الغرب لا يتوقف أبداً.</a:t>
            </a:r>
          </a:p>
          <a:p>
            <a:pPr algn="just"/>
            <a:r>
              <a:rPr lang="ar-IQ" sz="1000" b="1" dirty="0" smtClean="0">
                <a:latin typeface="Simplified Arabic" panose="02020603050405020304" pitchFamily="18" charset="-78"/>
                <a:cs typeface="Simplified Arabic" panose="02020603050405020304" pitchFamily="18" charset="-78"/>
              </a:rPr>
              <a:t>لكن الغريب أن الولايات المتحدة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بحثها عن الذات لم تنتج طوال هذا القرن تقريباً مؤلفاً مسرحياً يؤكد ذاتها، لكنها اتجهت إلى إنتاج الممثل </a:t>
            </a:r>
            <a:r>
              <a:rPr lang="ar-IQ" sz="1000" b="1" dirty="0" err="1" smtClean="0">
                <a:latin typeface="Simplified Arabic" panose="02020603050405020304" pitchFamily="18" charset="-78"/>
                <a:cs typeface="Simplified Arabic" panose="02020603050405020304" pitchFamily="18" charset="-78"/>
              </a:rPr>
              <a:t>المسرحى</a:t>
            </a:r>
            <a:r>
              <a:rPr lang="ar-IQ" sz="1000" b="1" dirty="0" smtClean="0">
                <a:latin typeface="Simplified Arabic" panose="02020603050405020304" pitchFamily="18" charset="-78"/>
                <a:cs typeface="Simplified Arabic" panose="02020603050405020304" pitchFamily="18" charset="-78"/>
              </a:rPr>
              <a:t> المحلى. كان تأكيدها لذاتها إذن عن طريق محدد من الممثلين والممثلات الذين برعوا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أداء أدوار إنجليزية وأوربية.</a:t>
            </a:r>
          </a:p>
          <a:p>
            <a:pPr algn="just"/>
            <a:r>
              <a:rPr lang="ar-IQ" sz="1000" b="1" dirty="0" smtClean="0">
                <a:latin typeface="Simplified Arabic" panose="02020603050405020304" pitchFamily="18" charset="-78"/>
                <a:cs typeface="Simplified Arabic" panose="02020603050405020304" pitchFamily="18" charset="-78"/>
              </a:rPr>
              <a:t>وقبل </a:t>
            </a:r>
            <a:r>
              <a:rPr lang="ar-IQ" sz="1000" b="1" dirty="0" err="1" smtClean="0">
                <a:latin typeface="Simplified Arabic" panose="02020603050405020304" pitchFamily="18" charset="-78"/>
                <a:cs typeface="Simplified Arabic" panose="02020603050405020304" pitchFamily="18" charset="-78"/>
              </a:rPr>
              <a:t>إنتهاء</a:t>
            </a:r>
            <a:r>
              <a:rPr lang="ar-IQ" sz="1000" b="1" dirty="0" smtClean="0">
                <a:latin typeface="Simplified Arabic" panose="02020603050405020304" pitchFamily="18" charset="-78"/>
                <a:cs typeface="Simplified Arabic" panose="02020603050405020304" pitchFamily="18" charset="-78"/>
              </a:rPr>
              <a:t> النصف الأول من هذا القرن أنتجت أمريكا أول مؤلفة مسرحية وهى "</a:t>
            </a:r>
            <a:r>
              <a:rPr lang="ar-IQ" sz="1000" b="1" dirty="0" err="1" smtClean="0">
                <a:latin typeface="Simplified Arabic" panose="02020603050405020304" pitchFamily="18" charset="-78"/>
                <a:cs typeface="Simplified Arabic" panose="02020603050405020304" pitchFamily="18" charset="-78"/>
              </a:rPr>
              <a:t>آناكورا</a:t>
            </a:r>
            <a:r>
              <a:rPr lang="ar-IQ" sz="1000" b="1" dirty="0" smtClean="0">
                <a:latin typeface="Simplified Arabic" panose="02020603050405020304" pitchFamily="18" charset="-78"/>
                <a:cs typeface="Simplified Arabic" panose="02020603050405020304" pitchFamily="18" charset="-78"/>
              </a:rPr>
              <a:t> أوجدن" </a:t>
            </a:r>
            <a:r>
              <a:rPr lang="ar-IQ" sz="1000" b="1" dirty="0" err="1" smtClean="0">
                <a:latin typeface="Simplified Arabic" panose="02020603050405020304" pitchFamily="18" charset="-78"/>
                <a:cs typeface="Simplified Arabic" panose="02020603050405020304" pitchFamily="18" charset="-78"/>
              </a:rPr>
              <a:t>التى</a:t>
            </a:r>
            <a:r>
              <a:rPr lang="ar-IQ" sz="1000" b="1" dirty="0" smtClean="0">
                <a:latin typeface="Simplified Arabic" panose="02020603050405020304" pitchFamily="18" charset="-78"/>
                <a:cs typeface="Simplified Arabic" panose="02020603050405020304" pitchFamily="18" charset="-78"/>
              </a:rPr>
              <a:t> قدمت لها أول كوميديا أمريكية خالصة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مارس 1845 بعنوان الموضة </a:t>
            </a:r>
            <a:r>
              <a:rPr lang="en-US" sz="1000" b="1" dirty="0" smtClean="0">
                <a:latin typeface="Simplified Arabic" panose="02020603050405020304" pitchFamily="18" charset="-78"/>
                <a:cs typeface="Simplified Arabic" panose="02020603050405020304" pitchFamily="18" charset="-78"/>
              </a:rPr>
              <a:t>Fashion – </a:t>
            </a:r>
            <a:r>
              <a:rPr lang="ar-IQ" sz="1000" b="1" dirty="0" smtClean="0">
                <a:latin typeface="Simplified Arabic" panose="02020603050405020304" pitchFamily="18" charset="-78"/>
                <a:cs typeface="Simplified Arabic" panose="02020603050405020304" pitchFamily="18" charset="-78"/>
              </a:rPr>
              <a:t>والمسرحية تذكرنا بأول كوميديا أمريكية وهى "التناقض" </a:t>
            </a:r>
            <a:r>
              <a:rPr lang="ar-IQ" sz="1000" b="1" dirty="0" err="1" smtClean="0">
                <a:latin typeface="Simplified Arabic" panose="02020603050405020304" pitchFamily="18" charset="-78"/>
                <a:cs typeface="Simplified Arabic" panose="02020603050405020304" pitchFamily="18" charset="-78"/>
              </a:rPr>
              <a:t>التى</a:t>
            </a:r>
            <a:r>
              <a:rPr lang="ar-IQ" sz="1000" b="1" dirty="0" smtClean="0">
                <a:latin typeface="Simplified Arabic" panose="02020603050405020304" pitchFamily="18" charset="-78"/>
                <a:cs typeface="Simplified Arabic" panose="02020603050405020304" pitchFamily="18" charset="-78"/>
              </a:rPr>
              <a:t> سبق أن أشرنا إليها، </a:t>
            </a:r>
            <a:r>
              <a:rPr lang="ar-IQ" sz="1000" b="1" dirty="0" err="1" smtClean="0">
                <a:latin typeface="Simplified Arabic" panose="02020603050405020304" pitchFamily="18" charset="-78"/>
                <a:cs typeface="Simplified Arabic" panose="02020603050405020304" pitchFamily="18" charset="-78"/>
              </a:rPr>
              <a:t>فهى</a:t>
            </a:r>
            <a:r>
              <a:rPr lang="ar-IQ" sz="1000" b="1" dirty="0" smtClean="0">
                <a:latin typeface="Simplified Arabic" panose="02020603050405020304" pitchFamily="18" charset="-78"/>
                <a:cs typeface="Simplified Arabic" panose="02020603050405020304" pitchFamily="18" charset="-78"/>
              </a:rPr>
              <a:t> أيضاً تتناول بالسخرية ذلك الولع بكل ما هو </a:t>
            </a:r>
            <a:r>
              <a:rPr lang="ar-IQ" sz="1000" b="1" dirty="0" err="1" smtClean="0">
                <a:latin typeface="Simplified Arabic" panose="02020603050405020304" pitchFamily="18" charset="-78"/>
                <a:cs typeface="Simplified Arabic" panose="02020603050405020304" pitchFamily="18" charset="-78"/>
              </a:rPr>
              <a:t>أوربى</a:t>
            </a:r>
            <a:r>
              <a:rPr lang="ar-IQ" sz="1000" b="1" dirty="0" smtClean="0">
                <a:latin typeface="Simplified Arabic" panose="02020603050405020304" pitchFamily="18" charset="-78"/>
                <a:cs typeface="Simplified Arabic" panose="02020603050405020304" pitchFamily="18" charset="-78"/>
              </a:rPr>
              <a:t>- باعتباره موضة وتجاهل كل ما هو </a:t>
            </a:r>
            <a:r>
              <a:rPr lang="ar-IQ" sz="1000" b="1" dirty="0" err="1" smtClean="0">
                <a:latin typeface="Simplified Arabic" panose="02020603050405020304" pitchFamily="18" charset="-78"/>
                <a:cs typeface="Simplified Arabic" panose="02020603050405020304" pitchFamily="18" charset="-78"/>
              </a:rPr>
              <a:t>أمريكى</a:t>
            </a:r>
            <a:r>
              <a:rPr lang="ar-IQ" sz="1000" b="1" dirty="0" smtClean="0">
                <a:latin typeface="Simplified Arabic" panose="02020603050405020304" pitchFamily="18" charset="-78"/>
                <a:cs typeface="Simplified Arabic" panose="02020603050405020304" pitchFamily="18" charset="-78"/>
              </a:rPr>
              <a:t>، وهو النمط </a:t>
            </a:r>
            <a:r>
              <a:rPr lang="ar-IQ" sz="1000" b="1" dirty="0" err="1" smtClean="0">
                <a:latin typeface="Simplified Arabic" panose="02020603050405020304" pitchFamily="18" charset="-78"/>
                <a:cs typeface="Simplified Arabic" panose="02020603050405020304" pitchFamily="18" charset="-78"/>
              </a:rPr>
              <a:t>التقليدى</a:t>
            </a:r>
            <a:r>
              <a:rPr lang="ar-IQ" sz="1000" b="1" dirty="0" smtClean="0">
                <a:latin typeface="Simplified Arabic" panose="02020603050405020304" pitchFamily="18" charset="-78"/>
                <a:cs typeface="Simplified Arabic" panose="02020603050405020304" pitchFamily="18" charset="-78"/>
              </a:rPr>
              <a:t>- </a:t>
            </a:r>
            <a:r>
              <a:rPr lang="ar-IQ" sz="1000" b="1" dirty="0" err="1" smtClean="0">
                <a:latin typeface="Simplified Arabic" panose="02020603050405020304" pitchFamily="18" charset="-78"/>
                <a:cs typeface="Simplified Arabic" panose="02020603050405020304" pitchFamily="18" charset="-78"/>
              </a:rPr>
              <a:t>لمحدثى</a:t>
            </a:r>
            <a:r>
              <a:rPr lang="ar-IQ" sz="1000" b="1" dirty="0" smtClean="0">
                <a:latin typeface="Simplified Arabic" panose="02020603050405020304" pitchFamily="18" charset="-78"/>
                <a:cs typeface="Simplified Arabic" panose="02020603050405020304" pitchFamily="18" charset="-78"/>
              </a:rPr>
              <a:t> النعمة من مجتمع نيويورك. وقد تأثرت "أنا أوجدن" كما تأثر " </a:t>
            </a:r>
            <a:r>
              <a:rPr lang="ar-IQ" sz="1000" b="1" dirty="0" err="1" smtClean="0">
                <a:latin typeface="Simplified Arabic" panose="02020603050405020304" pitchFamily="18" charset="-78"/>
                <a:cs typeface="Simplified Arabic" panose="02020603050405020304" pitchFamily="18" charset="-78"/>
              </a:rPr>
              <a:t>تيللر</a:t>
            </a:r>
            <a:r>
              <a:rPr lang="ar-IQ" sz="1000" b="1" dirty="0" smtClean="0">
                <a:latin typeface="Simplified Arabic" panose="02020603050405020304" pitchFamily="18" charset="-78"/>
                <a:cs typeface="Simplified Arabic" panose="02020603050405020304" pitchFamily="18" charset="-78"/>
              </a:rPr>
              <a:t>" " بـ " </a:t>
            </a:r>
            <a:r>
              <a:rPr lang="ar-IQ" sz="1000" b="1" dirty="0" err="1" smtClean="0">
                <a:latin typeface="Simplified Arabic" panose="02020603050405020304" pitchFamily="18" charset="-78"/>
                <a:cs typeface="Simplified Arabic" panose="02020603050405020304" pitchFamily="18" charset="-78"/>
              </a:rPr>
              <a:t>شيريدان</a:t>
            </a:r>
            <a:r>
              <a:rPr lang="ar-IQ" sz="1000" b="1" dirty="0" smtClean="0">
                <a:latin typeface="Simplified Arabic" panose="02020603050405020304" pitchFamily="18" charset="-78"/>
                <a:cs typeface="Simplified Arabic" panose="02020603050405020304" pitchFamily="18" charset="-78"/>
              </a:rPr>
              <a:t>" مع فارق </a:t>
            </a:r>
            <a:r>
              <a:rPr lang="ar-IQ" sz="1000" b="1" dirty="0" err="1" smtClean="0">
                <a:latin typeface="Simplified Arabic" panose="02020603050405020304" pitchFamily="18" charset="-78"/>
                <a:cs typeface="Simplified Arabic" panose="02020603050405020304" pitchFamily="18" charset="-78"/>
              </a:rPr>
              <a:t>أساسى</a:t>
            </a:r>
            <a:r>
              <a:rPr lang="ar-IQ" sz="1000" b="1" dirty="0" smtClean="0">
                <a:latin typeface="Simplified Arabic" panose="02020603050405020304" pitchFamily="18" charset="-78"/>
                <a:cs typeface="Simplified Arabic" panose="02020603050405020304" pitchFamily="18" charset="-78"/>
              </a:rPr>
              <a:t>. وهو أن معرفة المؤلفة بمجتمع نيويورك وخفاياه مكنها من خلق شخصيات أمريكية صرفة، وهذا ما أخفق فيه "</a:t>
            </a:r>
            <a:r>
              <a:rPr lang="ar-IQ" sz="1000" b="1" dirty="0" err="1" smtClean="0">
                <a:latin typeface="Simplified Arabic" panose="02020603050405020304" pitchFamily="18" charset="-78"/>
                <a:cs typeface="Simplified Arabic" panose="02020603050405020304" pitchFamily="18" charset="-78"/>
              </a:rPr>
              <a:t>تيللر</a:t>
            </a:r>
            <a:r>
              <a:rPr lang="ar-IQ" sz="1000" b="1" dirty="0" smtClean="0">
                <a:latin typeface="Simplified Arabic" panose="02020603050405020304" pitchFamily="18" charset="-78"/>
                <a:cs typeface="Simplified Arabic" panose="02020603050405020304" pitchFamily="18" charset="-78"/>
              </a:rPr>
              <a:t>" من قبل.</a:t>
            </a:r>
          </a:p>
          <a:p>
            <a:pPr algn="just"/>
            <a:r>
              <a:rPr lang="ar-IQ" sz="1000" b="1" dirty="0" smtClean="0">
                <a:latin typeface="Simplified Arabic" panose="02020603050405020304" pitchFamily="18" charset="-78"/>
                <a:cs typeface="Simplified Arabic" panose="02020603050405020304" pitchFamily="18" charset="-78"/>
              </a:rPr>
              <a:t>لكن البحث عن الذات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المسرح </a:t>
            </a:r>
            <a:r>
              <a:rPr lang="ar-IQ" sz="1000" b="1" dirty="0" err="1" smtClean="0">
                <a:latin typeface="Simplified Arabic" panose="02020603050405020304" pitchFamily="18" charset="-78"/>
                <a:cs typeface="Simplified Arabic" panose="02020603050405020304" pitchFamily="18" charset="-78"/>
              </a:rPr>
              <a:t>الأمريكى</a:t>
            </a:r>
            <a:r>
              <a:rPr lang="ar-IQ" sz="1000" b="1" dirty="0" smtClean="0">
                <a:latin typeface="Simplified Arabic" panose="02020603050405020304" pitchFamily="18" charset="-78"/>
                <a:cs typeface="Simplified Arabic" panose="02020603050405020304" pitchFamily="18" charset="-78"/>
              </a:rPr>
              <a:t> كان قد قطع شوطاًَ بعيداً صحيح أن أمريكا لم تستطع حتى الآن أن تنتج شكسبير أو شريدان لكن المثقفين </a:t>
            </a:r>
            <a:r>
              <a:rPr lang="ar-IQ" sz="1000" b="1" dirty="0" err="1" smtClean="0">
                <a:latin typeface="Simplified Arabic" panose="02020603050405020304" pitchFamily="18" charset="-78"/>
                <a:cs typeface="Simplified Arabic" panose="02020603050405020304" pitchFamily="18" charset="-78"/>
              </a:rPr>
              <a:t>بدءوا</a:t>
            </a:r>
            <a:r>
              <a:rPr lang="ar-IQ" sz="1000" b="1" dirty="0" smtClean="0">
                <a:latin typeface="Simplified Arabic" panose="02020603050405020304" pitchFamily="18" charset="-78"/>
                <a:cs typeface="Simplified Arabic" panose="02020603050405020304" pitchFamily="18" charset="-78"/>
              </a:rPr>
              <a:t> يظهرون ضجرهم بالتقليد ويعلنون سخطهم عليه! وأمامنا كلمات الفنان والناقد الشهير " إدجار </a:t>
            </a:r>
            <a:r>
              <a:rPr lang="ar-IQ" sz="1000" b="1" dirty="0" err="1" smtClean="0">
                <a:latin typeface="Simplified Arabic" panose="02020603050405020304" pitchFamily="18" charset="-78"/>
                <a:cs typeface="Simplified Arabic" panose="02020603050405020304" pitchFamily="18" charset="-78"/>
              </a:rPr>
              <a:t>آلان</a:t>
            </a:r>
            <a:r>
              <a:rPr lang="ar-IQ" sz="1000" b="1" dirty="0" smtClean="0">
                <a:latin typeface="Simplified Arabic" panose="02020603050405020304" pitchFamily="18" charset="-78"/>
                <a:cs typeface="Simplified Arabic" panose="02020603050405020304" pitchFamily="18" charset="-78"/>
              </a:rPr>
              <a:t> بو"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a:t>
            </a:r>
            <a:r>
              <a:rPr lang="ar-IQ" sz="1000" b="1" dirty="0" err="1" smtClean="0">
                <a:latin typeface="Simplified Arabic" panose="02020603050405020304" pitchFamily="18" charset="-78"/>
                <a:cs typeface="Simplified Arabic" panose="02020603050405020304" pitchFamily="18" charset="-78"/>
              </a:rPr>
              <a:t>برودواى</a:t>
            </a:r>
            <a:r>
              <a:rPr lang="ar-IQ" sz="1000" b="1" dirty="0" smtClean="0">
                <a:latin typeface="Simplified Arabic" panose="02020603050405020304" pitchFamily="18" charset="-78"/>
                <a:cs typeface="Simplified Arabic" panose="02020603050405020304" pitchFamily="18" charset="-78"/>
              </a:rPr>
              <a:t> جورنال بتاريخ 29 من مارس عام 1845 وهو يعلق على مسرحية "الموضة" معلقاً على بعض جوانب النقص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المسرحية.</a:t>
            </a:r>
          </a:p>
          <a:p>
            <a:pPr algn="just"/>
            <a:r>
              <a:rPr lang="ar-IQ" sz="1000" b="1" dirty="0" smtClean="0">
                <a:latin typeface="Simplified Arabic" panose="02020603050405020304" pitchFamily="18" charset="-78"/>
                <a:cs typeface="Simplified Arabic" panose="02020603050405020304" pitchFamily="18" charset="-78"/>
              </a:rPr>
              <a:t>- إنها مخلفات عصر كان الناس فيه</a:t>
            </a:r>
          </a:p>
          <a:p>
            <a:pPr algn="just"/>
            <a:r>
              <a:rPr lang="ar-IQ" sz="1000" b="1" dirty="0" smtClean="0">
                <a:latin typeface="Simplified Arabic" panose="02020603050405020304" pitchFamily="18" charset="-78"/>
                <a:cs typeface="Simplified Arabic" panose="02020603050405020304" pitchFamily="18" charset="-78"/>
              </a:rPr>
              <a:t>- يقنعون بالقليل من ذلك الفن </a:t>
            </a:r>
            <a:r>
              <a:rPr lang="ar-IQ" sz="1000" b="1" dirty="0" err="1" smtClean="0">
                <a:latin typeface="Simplified Arabic" panose="02020603050405020304" pitchFamily="18" charset="-78"/>
                <a:cs typeface="Simplified Arabic" panose="02020603050405020304" pitchFamily="18" charset="-78"/>
              </a:rPr>
              <a:t>الطبيعى</a:t>
            </a:r>
            <a:r>
              <a:rPr lang="ar-IQ" sz="1000" b="1" dirty="0" smtClean="0">
                <a:latin typeface="Simplified Arabic" panose="02020603050405020304" pitchFamily="18" charset="-78"/>
                <a:cs typeface="Simplified Arabic" panose="02020603050405020304" pitchFamily="18" charset="-78"/>
              </a:rPr>
              <a:t> الذى</a:t>
            </a:r>
          </a:p>
          <a:p>
            <a:pPr algn="just"/>
            <a:r>
              <a:rPr lang="ar-IQ" sz="1000" b="1" dirty="0" smtClean="0">
                <a:latin typeface="Simplified Arabic" panose="02020603050405020304" pitchFamily="18" charset="-78"/>
                <a:cs typeface="Simplified Arabic" panose="02020603050405020304" pitchFamily="18" charset="-78"/>
              </a:rPr>
              <a:t>- لم يكونوا يدركون طبيعته تماماً، وهى</a:t>
            </a:r>
          </a:p>
          <a:p>
            <a:pPr algn="just"/>
            <a:r>
              <a:rPr lang="ar-IQ" sz="1000" b="1" dirty="0" smtClean="0">
                <a:latin typeface="Simplified Arabic" panose="02020603050405020304" pitchFamily="18" charset="-78"/>
                <a:cs typeface="Simplified Arabic" panose="02020603050405020304" pitchFamily="18" charset="-78"/>
              </a:rPr>
              <a:t>- نقائص ظلت معنا بسبب روح التقليد.</a:t>
            </a:r>
          </a:p>
          <a:p>
            <a:pPr algn="just"/>
            <a:r>
              <a:rPr lang="ar-IQ" sz="1000" b="1" dirty="0" smtClean="0">
                <a:latin typeface="Simplified Arabic" panose="02020603050405020304" pitchFamily="18" charset="-78"/>
                <a:cs typeface="Simplified Arabic" panose="02020603050405020304" pitchFamily="18" charset="-78"/>
              </a:rPr>
              <a:t>- السلبى ... يجب أن نتخلص من كل</a:t>
            </a:r>
          </a:p>
          <a:p>
            <a:pPr algn="just"/>
            <a:r>
              <a:rPr lang="ar-IQ" sz="1000" b="1" dirty="0" smtClean="0">
                <a:latin typeface="Simplified Arabic" panose="02020603050405020304" pitchFamily="18" charset="-78"/>
                <a:cs typeface="Simplified Arabic" panose="02020603050405020304" pitchFamily="18" charset="-78"/>
              </a:rPr>
              <a:t>- النماذج ونهجر المسرح </a:t>
            </a:r>
            <a:r>
              <a:rPr lang="ar-IQ" sz="1000" b="1" dirty="0" err="1" smtClean="0">
                <a:latin typeface="Simplified Arabic" panose="02020603050405020304" pitchFamily="18" charset="-78"/>
                <a:cs typeface="Simplified Arabic" panose="02020603050405020304" pitchFamily="18" charset="-78"/>
              </a:rPr>
              <a:t>الإليزابيثى</a:t>
            </a:r>
            <a:r>
              <a:rPr lang="ar-IQ" sz="1000" b="1" dirty="0" smtClean="0">
                <a:latin typeface="Simplified Arabic" panose="02020603050405020304" pitchFamily="18" charset="-78"/>
                <a:cs typeface="Simplified Arabic" panose="02020603050405020304" pitchFamily="18" charset="-78"/>
              </a:rPr>
              <a:t>، فقد</a:t>
            </a:r>
          </a:p>
          <a:p>
            <a:pPr algn="just"/>
            <a:r>
              <a:rPr lang="ar-IQ" sz="1000" b="1" dirty="0" smtClean="0">
                <a:latin typeface="Simplified Arabic" panose="02020603050405020304" pitchFamily="18" charset="-78"/>
                <a:cs typeface="Simplified Arabic" panose="02020603050405020304" pitchFamily="18" charset="-78"/>
              </a:rPr>
              <a:t>- حان الوقت لنفكر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مسرح خاص بنا !</a:t>
            </a:r>
          </a:p>
          <a:p>
            <a:pPr algn="just"/>
            <a:r>
              <a:rPr lang="ar-IQ" sz="1000" b="1" dirty="0" smtClean="0">
                <a:latin typeface="Simplified Arabic" panose="02020603050405020304" pitchFamily="18" charset="-78"/>
                <a:cs typeface="Simplified Arabic" panose="02020603050405020304" pitchFamily="18" charset="-78"/>
              </a:rPr>
              <a:t>وفى الوقت نفسه تقريباً يكتب شاعر آخر ينتمى إلى نفس الجيل، وهو شاعر أمريكا الكبير "وولت وتمان" مهاجماً المسرح </a:t>
            </a:r>
            <a:r>
              <a:rPr lang="ar-IQ" sz="1000" b="1" dirty="0" err="1" smtClean="0">
                <a:latin typeface="Simplified Arabic" panose="02020603050405020304" pitchFamily="18" charset="-78"/>
                <a:cs typeface="Simplified Arabic" panose="02020603050405020304" pitchFamily="18" charset="-78"/>
              </a:rPr>
              <a:t>الأمريكى</a:t>
            </a:r>
            <a:r>
              <a:rPr lang="ar-IQ" sz="1000" b="1" dirty="0" smtClean="0">
                <a:latin typeface="Simplified Arabic" panose="02020603050405020304" pitchFamily="18" charset="-78"/>
                <a:cs typeface="Simplified Arabic" panose="02020603050405020304" pitchFamily="18" charset="-78"/>
              </a:rPr>
              <a:t> يقول ...</a:t>
            </a:r>
          </a:p>
          <a:p>
            <a:pPr algn="just"/>
            <a:r>
              <a:rPr lang="ar-IQ" sz="1000" b="1" dirty="0" smtClean="0">
                <a:latin typeface="Simplified Arabic" panose="02020603050405020304" pitchFamily="18" charset="-78"/>
                <a:cs typeface="Simplified Arabic" panose="02020603050405020304" pitchFamily="18" charset="-78"/>
              </a:rPr>
              <a:t>وتمان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النسر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8 من فبراير عام 1847 :-</a:t>
            </a:r>
          </a:p>
          <a:p>
            <a:pPr algn="just"/>
            <a:r>
              <a:rPr lang="ar-IQ" sz="1000" b="1" dirty="0" smtClean="0">
                <a:latin typeface="Simplified Arabic" panose="02020603050405020304" pitchFamily="18" charset="-78"/>
                <a:cs typeface="Simplified Arabic" panose="02020603050405020304" pitchFamily="18" charset="-78"/>
              </a:rPr>
              <a:t>- إنه محاكاة من الدرجة الثالثة لأفضل</a:t>
            </a:r>
          </a:p>
          <a:p>
            <a:pPr algn="just"/>
            <a:r>
              <a:rPr lang="ar-IQ" sz="1000" b="1" dirty="0" smtClean="0">
                <a:latin typeface="Simplified Arabic" panose="02020603050405020304" pitchFamily="18" charset="-78"/>
                <a:cs typeface="Simplified Arabic" panose="02020603050405020304" pitchFamily="18" charset="-78"/>
              </a:rPr>
              <a:t>- مسارح لندن، فهو يقدم لنا المسرحيات</a:t>
            </a:r>
          </a:p>
          <a:p>
            <a:pPr algn="just"/>
            <a:r>
              <a:rPr lang="ar-IQ" sz="1000" b="1" dirty="0" smtClean="0">
                <a:latin typeface="Simplified Arabic" panose="02020603050405020304" pitchFamily="18" charset="-78"/>
                <a:cs typeface="Simplified Arabic" panose="02020603050405020304" pitchFamily="18" charset="-78"/>
              </a:rPr>
              <a:t>- المهجورة والممثلين الإنجليز الذين لا يجدون</a:t>
            </a:r>
          </a:p>
          <a:p>
            <a:pPr algn="just"/>
            <a:r>
              <a:rPr lang="ar-IQ" sz="1000" b="1" dirty="0" smtClean="0">
                <a:latin typeface="Simplified Arabic" panose="02020603050405020304" pitchFamily="18" charset="-78"/>
                <a:cs typeface="Simplified Arabic" panose="02020603050405020304" pitchFamily="18" charset="-78"/>
              </a:rPr>
              <a:t>- عملاً، لهذا فإن كل ما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هذه النصوص</a:t>
            </a:r>
          </a:p>
          <a:p>
            <a:pPr algn="just"/>
            <a:r>
              <a:rPr lang="ar-IQ" sz="1000" b="1" dirty="0" smtClean="0">
                <a:latin typeface="Simplified Arabic" panose="02020603050405020304" pitchFamily="18" charset="-78"/>
                <a:cs typeface="Simplified Arabic" panose="02020603050405020304" pitchFamily="18" charset="-78"/>
              </a:rPr>
              <a:t>- وهؤلاء الممثلين </a:t>
            </a:r>
            <a:r>
              <a:rPr lang="ar-IQ" sz="1000" b="1" dirty="0" err="1" smtClean="0">
                <a:latin typeface="Simplified Arabic" panose="02020603050405020304" pitchFamily="18" charset="-78"/>
                <a:cs typeface="Simplified Arabic" panose="02020603050405020304" pitchFamily="18" charset="-78"/>
              </a:rPr>
              <a:t>لايناسبنا</a:t>
            </a:r>
            <a:r>
              <a:rPr lang="ar-IQ" sz="1000" b="1" dirty="0" smtClean="0">
                <a:latin typeface="Simplified Arabic" panose="02020603050405020304" pitchFamily="18" charset="-78"/>
                <a:cs typeface="Simplified Arabic" panose="02020603050405020304" pitchFamily="18" charset="-78"/>
              </a:rPr>
              <a:t> تماماً كالملابس المستعملة </a:t>
            </a:r>
            <a:r>
              <a:rPr lang="ar-IQ" sz="1000" b="1" dirty="0" err="1" smtClean="0">
                <a:latin typeface="Simplified Arabic" panose="02020603050405020304" pitchFamily="18" charset="-78"/>
                <a:cs typeface="Simplified Arabic" panose="02020603050405020304" pitchFamily="18" charset="-78"/>
              </a:rPr>
              <a:t>التى</a:t>
            </a:r>
            <a:r>
              <a:rPr lang="ar-IQ" sz="1000" b="1" dirty="0" smtClean="0">
                <a:latin typeface="Simplified Arabic" panose="02020603050405020304" pitchFamily="18" charset="-78"/>
                <a:cs typeface="Simplified Arabic" panose="02020603050405020304" pitchFamily="18" charset="-78"/>
              </a:rPr>
              <a:t> يخلعها السيد على خادمة.</a:t>
            </a:r>
          </a:p>
          <a:p>
            <a:pPr algn="just"/>
            <a:r>
              <a:rPr lang="ar-IQ" sz="1000" b="1" dirty="0" smtClean="0">
                <a:latin typeface="Simplified Arabic" panose="02020603050405020304" pitchFamily="18" charset="-78"/>
                <a:cs typeface="Simplified Arabic" panose="02020603050405020304" pitchFamily="18" charset="-78"/>
              </a:rPr>
              <a:t>والواقع أن البحث عن الذات كان قد أكد نفسه بالفعل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ضروب أخرى من الفنون والآداب غير الدراما، فمع انتصاف هذا القرن كانت أمريكا قد أخرجت روائيين مثل، " </a:t>
            </a:r>
            <a:r>
              <a:rPr lang="ar-IQ" sz="1000" b="1" dirty="0" err="1" smtClean="0">
                <a:latin typeface="Simplified Arabic" panose="02020603050405020304" pitchFamily="18" charset="-78"/>
                <a:cs typeface="Simplified Arabic" panose="02020603050405020304" pitchFamily="18" charset="-78"/>
              </a:rPr>
              <a:t>ملفيل</a:t>
            </a:r>
            <a:r>
              <a:rPr lang="ar-IQ" sz="1000" b="1" dirty="0" smtClean="0">
                <a:latin typeface="Simplified Arabic" panose="02020603050405020304" pitchFamily="18" charset="-78"/>
                <a:cs typeface="Simplified Arabic" panose="02020603050405020304" pitchFamily="18" charset="-78"/>
              </a:rPr>
              <a:t>" و " </a:t>
            </a:r>
            <a:r>
              <a:rPr lang="ar-IQ" sz="1000" b="1" dirty="0" err="1" smtClean="0">
                <a:latin typeface="Simplified Arabic" panose="02020603050405020304" pitchFamily="18" charset="-78"/>
                <a:cs typeface="Simplified Arabic" panose="02020603050405020304" pitchFamily="18" charset="-78"/>
              </a:rPr>
              <a:t>هورثون</a:t>
            </a:r>
            <a:r>
              <a:rPr lang="ar-IQ" sz="1000" b="1" dirty="0" smtClean="0">
                <a:latin typeface="Simplified Arabic" panose="02020603050405020304" pitchFamily="18" charset="-78"/>
                <a:cs typeface="Simplified Arabic" panose="02020603050405020304" pitchFamily="18" charset="-78"/>
              </a:rPr>
              <a:t>" وشعراء كباراً مثل "بو" و "وتمان" ومفكرين وفلاسفة مثل "</a:t>
            </a:r>
            <a:r>
              <a:rPr lang="ar-IQ" sz="1000" b="1" dirty="0" err="1" smtClean="0">
                <a:latin typeface="Simplified Arabic" panose="02020603050405020304" pitchFamily="18" charset="-78"/>
                <a:cs typeface="Simplified Arabic" panose="02020603050405020304" pitchFamily="18" charset="-78"/>
              </a:rPr>
              <a:t>أمرسون</a:t>
            </a:r>
            <a:r>
              <a:rPr lang="ar-IQ" sz="1000" b="1" dirty="0" smtClean="0">
                <a:latin typeface="Simplified Arabic" panose="02020603050405020304" pitchFamily="18" charset="-78"/>
                <a:cs typeface="Simplified Arabic" panose="02020603050405020304" pitchFamily="18" charset="-78"/>
              </a:rPr>
              <a:t>" وهذا يفسر الفقر الغريب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الكتاب المسرحيين الكبار برغم مرور أكثر من قرن على بداية الحركة المسرحية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أمريكا.</a:t>
            </a:r>
          </a:p>
          <a:p>
            <a:pPr algn="just"/>
            <a:r>
              <a:rPr lang="ar-IQ" sz="1000" b="1" dirty="0" smtClean="0">
                <a:latin typeface="Simplified Arabic" panose="02020603050405020304" pitchFamily="18" charset="-78"/>
                <a:cs typeface="Simplified Arabic" panose="02020603050405020304" pitchFamily="18" charset="-78"/>
              </a:rPr>
              <a:t>تم إن التأليف </a:t>
            </a:r>
            <a:r>
              <a:rPr lang="ar-IQ" sz="1000" b="1" dirty="0" err="1" smtClean="0">
                <a:latin typeface="Simplified Arabic" panose="02020603050405020304" pitchFamily="18" charset="-78"/>
                <a:cs typeface="Simplified Arabic" panose="02020603050405020304" pitchFamily="18" charset="-78"/>
              </a:rPr>
              <a:t>المسرحى</a:t>
            </a:r>
            <a:r>
              <a:rPr lang="ar-IQ" sz="1000" b="1" dirty="0" smtClean="0">
                <a:latin typeface="Simplified Arabic" panose="02020603050405020304" pitchFamily="18" charset="-78"/>
                <a:cs typeface="Simplified Arabic" panose="02020603050405020304" pitchFamily="18" charset="-78"/>
              </a:rPr>
              <a:t>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تلك الأيام لم يكن يضمن لصاحبه دخلاً مضموناً كذلك الذى تدره </a:t>
            </a:r>
            <a:r>
              <a:rPr lang="ar-IQ" sz="1000" b="1" dirty="0" err="1" smtClean="0">
                <a:latin typeface="Simplified Arabic" panose="02020603050405020304" pitchFamily="18" charset="-78"/>
                <a:cs typeface="Simplified Arabic" panose="02020603050405020304" pitchFamily="18" charset="-78"/>
              </a:rPr>
              <a:t>الكتابه</a:t>
            </a:r>
            <a:r>
              <a:rPr lang="ar-IQ" sz="1000" b="1" dirty="0" smtClean="0">
                <a:latin typeface="Simplified Arabic" panose="02020603050405020304" pitchFamily="18" charset="-78"/>
                <a:cs typeface="Simplified Arabic" panose="02020603050405020304" pitchFamily="18" charset="-78"/>
              </a:rPr>
              <a:t>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ميدان القصة والشعر والرواية والفلسفة، أضف إلى هذا كله أن الاعتماد على النجم </a:t>
            </a:r>
            <a:r>
              <a:rPr lang="ar-IQ" sz="1000" b="1" dirty="0" err="1" smtClean="0">
                <a:latin typeface="Simplified Arabic" panose="02020603050405020304" pitchFamily="18" charset="-78"/>
                <a:cs typeface="Simplified Arabic" panose="02020603050405020304" pitchFamily="18" charset="-78"/>
              </a:rPr>
              <a:t>المسرحى</a:t>
            </a:r>
            <a:r>
              <a:rPr lang="ar-IQ" sz="1000" b="1" dirty="0" smtClean="0">
                <a:latin typeface="Simplified Arabic" panose="02020603050405020304" pitchFamily="18" charset="-78"/>
                <a:cs typeface="Simplified Arabic" panose="02020603050405020304" pitchFamily="18" charset="-78"/>
              </a:rPr>
              <a:t> وهو الاتجاه الذى بدأ مع مطلع القرن التاسع عشر – بدأ يتسبب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فساد الحياة الفنية، إذ أن النجم عادة كان يتحرك ومعه "</a:t>
            </a:r>
            <a:r>
              <a:rPr lang="ar-IQ" sz="1000" b="1" dirty="0" err="1" smtClean="0">
                <a:latin typeface="Simplified Arabic" panose="02020603050405020304" pitchFamily="18" charset="-78"/>
                <a:cs typeface="Simplified Arabic" panose="02020603050405020304" pitchFamily="18" charset="-78"/>
              </a:rPr>
              <a:t>ريبرتواراً</a:t>
            </a:r>
            <a:r>
              <a:rPr lang="ar-IQ" sz="1000" b="1" dirty="0" smtClean="0">
                <a:latin typeface="Simplified Arabic" panose="02020603050405020304" pitchFamily="18" charset="-78"/>
                <a:cs typeface="Simplified Arabic" panose="02020603050405020304" pitchFamily="18" charset="-78"/>
              </a:rPr>
              <a:t>" محدداً من النصوص، بل إنه فيما بعد كانت تكتب له نصوص مسرحية تلائم مواهبه بصرف النظر عن العاملين معه. وهذا كله أدى إلى ابتعاد </a:t>
            </a:r>
            <a:r>
              <a:rPr lang="ar-IQ" sz="1000" b="1" dirty="0" err="1" smtClean="0">
                <a:latin typeface="Simplified Arabic" panose="02020603050405020304" pitchFamily="18" charset="-78"/>
                <a:cs typeface="Simplified Arabic" panose="02020603050405020304" pitchFamily="18" charset="-78"/>
              </a:rPr>
              <a:t>الفنانيين</a:t>
            </a:r>
            <a:r>
              <a:rPr lang="ar-IQ" sz="1000" b="1" dirty="0" smtClean="0">
                <a:latin typeface="Simplified Arabic" panose="02020603050405020304" pitchFamily="18" charset="-78"/>
                <a:cs typeface="Simplified Arabic" panose="02020603050405020304" pitchFamily="18" charset="-78"/>
              </a:rPr>
              <a:t> الجادين عن محاولة الكتابة للمسرح والاتجاه إلى ألوان أخرى من الآداب والفنون.</a:t>
            </a:r>
          </a:p>
          <a:p>
            <a:pPr algn="just"/>
            <a:r>
              <a:rPr lang="ar-IQ" sz="1000" b="1" dirty="0" smtClean="0">
                <a:latin typeface="Simplified Arabic" panose="02020603050405020304" pitchFamily="18" charset="-78"/>
                <a:cs typeface="Simplified Arabic" panose="02020603050405020304" pitchFamily="18" charset="-78"/>
              </a:rPr>
              <a:t>ومع بداية النصف الأخير من هذا القرن حدثت عدة تطورات هامة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المسرح </a:t>
            </a:r>
            <a:r>
              <a:rPr lang="ar-IQ" sz="1000" b="1" dirty="0" err="1" smtClean="0">
                <a:latin typeface="Simplified Arabic" panose="02020603050405020304" pitchFamily="18" charset="-78"/>
                <a:cs typeface="Simplified Arabic" panose="02020603050405020304" pitchFamily="18" charset="-78"/>
              </a:rPr>
              <a:t>الأمريكى</a:t>
            </a:r>
            <a:r>
              <a:rPr lang="ar-IQ" sz="1000" b="1" dirty="0" smtClean="0">
                <a:latin typeface="Simplified Arabic" panose="02020603050405020304" pitchFamily="18" charset="-78"/>
                <a:cs typeface="Simplified Arabic" panose="02020603050405020304" pitchFamily="18" charset="-78"/>
              </a:rPr>
              <a:t> كان أولها انتهاء المعارضة الدينية للمسرح تقريباً، ويرجع الفضل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هذا التطور الجديد إلى مسرحية "كوخ العم توم"، (يوليو 1853)، كانت تلك المسرحية ميلودراما تجعل الدموع تنهمر من عيون كل من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الصالة، حتى هؤلاء </a:t>
            </a:r>
            <a:r>
              <a:rPr lang="ar-IQ" sz="1000" b="1" dirty="0" err="1" smtClean="0">
                <a:latin typeface="Simplified Arabic" panose="02020603050405020304" pitchFamily="18" charset="-78"/>
                <a:cs typeface="Simplified Arabic" panose="02020603050405020304" pitchFamily="18" charset="-78"/>
              </a:rPr>
              <a:t>المعارضيين</a:t>
            </a:r>
            <a:r>
              <a:rPr lang="ar-IQ" sz="1000" b="1" dirty="0" smtClean="0">
                <a:latin typeface="Simplified Arabic" panose="02020603050405020304" pitchFamily="18" charset="-78"/>
                <a:cs typeface="Simplified Arabic" panose="02020603050405020304" pitchFamily="18" charset="-78"/>
              </a:rPr>
              <a:t> لسياسة إلغاء الرق ! كانوا يبكون أمام معاناة </a:t>
            </a:r>
            <a:r>
              <a:rPr lang="ar-IQ" sz="1000" b="1" dirty="0" err="1" smtClean="0">
                <a:latin typeface="Simplified Arabic" panose="02020603050405020304" pitchFamily="18" charset="-78"/>
                <a:cs typeface="Simplified Arabic" panose="02020603050405020304" pitchFamily="18" charset="-78"/>
              </a:rPr>
              <a:t>الزنجى</a:t>
            </a:r>
            <a:r>
              <a:rPr lang="ar-IQ" sz="1000" b="1" dirty="0" smtClean="0">
                <a:latin typeface="Simplified Arabic" panose="02020603050405020304" pitchFamily="18" charset="-78"/>
                <a:cs typeface="Simplified Arabic" panose="02020603050405020304" pitchFamily="18" charset="-78"/>
              </a:rPr>
              <a:t> العجوز على خشبة المسرح، ومنذ ذلك اليوم سقطت بقايا قلاع المقاومة الدينية المستترة. صحيح أن المقاومة الدينية كانت قد فقدت فاعليتها منذ وقت طويل، لكن كان هناك الكثيرون من المتدينين الذين ينظرون إلى المسرح بعين الاحتقار أو عدم الرضا، لكن نجاح العم توم غير نظرتهم إلى المسرح، فأصبحوا ينظرون إليه كعنصر تطهير وتثقيف.</a:t>
            </a:r>
          </a:p>
          <a:p>
            <a:pPr algn="just"/>
            <a:r>
              <a:rPr lang="ar-IQ" sz="1000" b="1" dirty="0" smtClean="0">
                <a:latin typeface="Simplified Arabic" panose="02020603050405020304" pitchFamily="18" charset="-78"/>
                <a:cs typeface="Simplified Arabic" panose="02020603050405020304" pitchFamily="18" charset="-78"/>
              </a:rPr>
              <a:t>أما التطور الهام </a:t>
            </a:r>
            <a:r>
              <a:rPr lang="ar-IQ" sz="1000" b="1" dirty="0" err="1" smtClean="0">
                <a:latin typeface="Simplified Arabic" panose="02020603050405020304" pitchFamily="18" charset="-78"/>
                <a:cs typeface="Simplified Arabic" panose="02020603050405020304" pitchFamily="18" charset="-78"/>
              </a:rPr>
              <a:t>التالى</a:t>
            </a:r>
            <a:r>
              <a:rPr lang="ar-IQ" sz="1000" b="1" dirty="0" smtClean="0">
                <a:latin typeface="Simplified Arabic" panose="02020603050405020304" pitchFamily="18" charset="-78"/>
                <a:cs typeface="Simplified Arabic" panose="02020603050405020304" pitchFamily="18" charset="-78"/>
              </a:rPr>
              <a:t> فهو دخول الواقعية إلى المسرح </a:t>
            </a:r>
            <a:r>
              <a:rPr lang="ar-IQ" sz="1000" b="1" dirty="0" err="1" smtClean="0">
                <a:latin typeface="Simplified Arabic" panose="02020603050405020304" pitchFamily="18" charset="-78"/>
                <a:cs typeface="Simplified Arabic" panose="02020603050405020304" pitchFamily="18" charset="-78"/>
              </a:rPr>
              <a:t>الأمريكى</a:t>
            </a:r>
            <a:r>
              <a:rPr lang="ar-IQ" sz="1000" b="1" dirty="0" smtClean="0">
                <a:latin typeface="Simplified Arabic" panose="02020603050405020304" pitchFamily="18" charset="-78"/>
                <a:cs typeface="Simplified Arabic" panose="02020603050405020304" pitchFamily="18" charset="-78"/>
              </a:rPr>
              <a:t>، وإن أهمية هذا التطور تكمن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أن هذا المسرح قد عرف الواقعية قبل أن يعرفها المسرح </a:t>
            </a:r>
            <a:r>
              <a:rPr lang="ar-IQ" sz="1000" b="1" dirty="0" err="1" smtClean="0">
                <a:latin typeface="Simplified Arabic" panose="02020603050405020304" pitchFamily="18" charset="-78"/>
                <a:cs typeface="Simplified Arabic" panose="02020603050405020304" pitchFamily="18" charset="-78"/>
              </a:rPr>
              <a:t>الأوروبى</a:t>
            </a:r>
            <a:r>
              <a:rPr lang="ar-IQ" sz="1000" b="1" dirty="0" smtClean="0">
                <a:latin typeface="Simplified Arabic" panose="02020603050405020304" pitchFamily="18" charset="-78"/>
                <a:cs typeface="Simplified Arabic" panose="02020603050405020304" pitchFamily="18" charset="-78"/>
              </a:rPr>
              <a:t> ممثلة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إخراج " أندرية أنطوان" وفى اقتباسات روايات " إميل زولا" ومسرحيات "إبسن" وقد اتخذ الاتجاه إلى الواقعية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المسرح </a:t>
            </a:r>
            <a:r>
              <a:rPr lang="ar-IQ" sz="1000" b="1" dirty="0" err="1" smtClean="0">
                <a:latin typeface="Simplified Arabic" panose="02020603050405020304" pitchFamily="18" charset="-78"/>
                <a:cs typeface="Simplified Arabic" panose="02020603050405020304" pitchFamily="18" charset="-78"/>
              </a:rPr>
              <a:t>الأمريكى</a:t>
            </a:r>
            <a:r>
              <a:rPr lang="ar-IQ" sz="1000" b="1" dirty="0" smtClean="0">
                <a:latin typeface="Simplified Arabic" panose="02020603050405020304" pitchFamily="18" charset="-78"/>
                <a:cs typeface="Simplified Arabic" panose="02020603050405020304" pitchFamily="18" charset="-78"/>
              </a:rPr>
              <a:t> عدة مظاهرة منها:-</a:t>
            </a:r>
          </a:p>
          <a:p>
            <a:pPr algn="just"/>
            <a:r>
              <a:rPr lang="ar-IQ" sz="1000" b="1" dirty="0" smtClean="0">
                <a:latin typeface="Simplified Arabic" panose="02020603050405020304" pitchFamily="18" charset="-78"/>
                <a:cs typeface="Simplified Arabic" panose="02020603050405020304" pitchFamily="18" charset="-78"/>
              </a:rPr>
              <a:t>أولاً: الأداء، فقد أدت عيوب النجم الذى ساد النصف الأول من هذا القرن إلى ظهور الفرق المسرحية الثابتة </a:t>
            </a:r>
            <a:r>
              <a:rPr lang="ar-IQ" sz="1000" b="1" dirty="0" err="1" smtClean="0">
                <a:latin typeface="Simplified Arabic" panose="02020603050405020304" pitchFamily="18" charset="-78"/>
                <a:cs typeface="Simplified Arabic" panose="02020603050405020304" pitchFamily="18" charset="-78"/>
              </a:rPr>
              <a:t>التى</a:t>
            </a:r>
            <a:r>
              <a:rPr lang="ar-IQ" sz="1000" b="1" dirty="0" smtClean="0">
                <a:latin typeface="Simplified Arabic" panose="02020603050405020304" pitchFamily="18" charset="-78"/>
                <a:cs typeface="Simplified Arabic" panose="02020603050405020304" pitchFamily="18" charset="-78"/>
              </a:rPr>
              <a:t> تعتمد على تقديم عروض جماعية ذات ثقل، مما أفسح المجال أمام النجوم الأمريكيين الموهوبين من بينهم ممثلون وممثلات نجحوا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إدخال الأداء </a:t>
            </a:r>
            <a:r>
              <a:rPr lang="ar-IQ" sz="1000" b="1" dirty="0" err="1" smtClean="0">
                <a:latin typeface="Simplified Arabic" panose="02020603050405020304" pitchFamily="18" charset="-78"/>
                <a:cs typeface="Simplified Arabic" panose="02020603050405020304" pitchFamily="18" charset="-78"/>
              </a:rPr>
              <a:t>الواقعى</a:t>
            </a:r>
            <a:r>
              <a:rPr lang="ar-IQ" sz="1000" b="1" dirty="0" smtClean="0">
                <a:latin typeface="Simplified Arabic" panose="02020603050405020304" pitchFamily="18" charset="-78"/>
                <a:cs typeface="Simplified Arabic" panose="02020603050405020304" pitchFamily="18" charset="-78"/>
              </a:rPr>
              <a:t> إلى خشبة المسرح.</a:t>
            </a:r>
          </a:p>
          <a:p>
            <a:pPr algn="just"/>
            <a:r>
              <a:rPr lang="ar-IQ" sz="1000" b="1" dirty="0" smtClean="0">
                <a:latin typeface="Simplified Arabic" panose="02020603050405020304" pitchFamily="18" charset="-78"/>
                <a:cs typeface="Simplified Arabic" panose="02020603050405020304" pitchFamily="18" charset="-78"/>
              </a:rPr>
              <a:t>ثانياً: الديكور: وفى هذا أيضاً عرف الأمريكيون الواقعية قبل أوروبا لسنوات طويلة، واستمروا بعد ذلك سادة الواقعية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هذا المضمار </a:t>
            </a:r>
            <a:r>
              <a:rPr lang="ar-IQ" sz="1000" b="1" dirty="0" err="1" smtClean="0">
                <a:latin typeface="Simplified Arabic" panose="02020603050405020304" pitchFamily="18" charset="-78"/>
                <a:cs typeface="Simplified Arabic" panose="02020603050405020304" pitchFamily="18" charset="-78"/>
              </a:rPr>
              <a:t>ففى</a:t>
            </a:r>
            <a:r>
              <a:rPr lang="ar-IQ" sz="1000" b="1" dirty="0" smtClean="0">
                <a:latin typeface="Simplified Arabic" panose="02020603050405020304" pitchFamily="18" charset="-78"/>
                <a:cs typeface="Simplified Arabic" panose="02020603050405020304" pitchFamily="18" charset="-78"/>
              </a:rPr>
              <a:t> عام 1857 قدم أحد المسارح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نيويورك مسرحية بعنوان " فقراء نيويورك" ، وفيها مشهد </a:t>
            </a:r>
            <a:r>
              <a:rPr lang="ar-IQ" sz="1000" b="1" dirty="0" err="1" smtClean="0">
                <a:latin typeface="Simplified Arabic" panose="02020603050405020304" pitchFamily="18" charset="-78"/>
                <a:cs typeface="Simplified Arabic" panose="02020603050405020304" pitchFamily="18" charset="-78"/>
              </a:rPr>
              <a:t>حى</a:t>
            </a:r>
            <a:r>
              <a:rPr lang="ar-IQ" sz="1000" b="1" dirty="0" smtClean="0">
                <a:latin typeface="Simplified Arabic" panose="02020603050405020304" pitchFamily="18" charset="-78"/>
                <a:cs typeface="Simplified Arabic" panose="02020603050405020304" pitchFamily="18" charset="-78"/>
              </a:rPr>
              <a:t> لأحد البيوت تلتهمه النيران أمام أعين المتفرجين، ربما كان ذلك مغالاة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الواقعية، ولكن المغالاة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الواقعية </a:t>
            </a:r>
            <a:r>
              <a:rPr lang="ar-IQ" sz="1000" b="1" dirty="0" err="1" smtClean="0">
                <a:latin typeface="Simplified Arabic" panose="02020603050405020304" pitchFamily="18" charset="-78"/>
                <a:cs typeface="Simplified Arabic" panose="02020603050405020304" pitchFamily="18" charset="-78"/>
              </a:rPr>
              <a:t>هى</a:t>
            </a:r>
            <a:r>
              <a:rPr lang="ar-IQ" sz="1000" b="1" dirty="0" smtClean="0">
                <a:latin typeface="Simplified Arabic" panose="02020603050405020304" pitchFamily="18" charset="-78"/>
                <a:cs typeface="Simplified Arabic" panose="02020603050405020304" pitchFamily="18" charset="-78"/>
              </a:rPr>
              <a:t> إحدى السمات الأساسية للواقعية الأمريكية فيما يتعلق بديكور المسرح،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الثلاثينيات من القرن العشرين، كان الجمهور يشاهد على خشبة المسرح نافورة مياه حقيقية يلعب الصبية نصف عراة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الحوض المحيط بها).</a:t>
            </a:r>
          </a:p>
          <a:p>
            <a:pPr algn="just"/>
            <a:r>
              <a:rPr lang="ar-IQ" sz="1000" b="1" dirty="0" smtClean="0">
                <a:latin typeface="Simplified Arabic" panose="02020603050405020304" pitchFamily="18" charset="-78"/>
                <a:cs typeface="Simplified Arabic" panose="02020603050405020304" pitchFamily="18" charset="-78"/>
              </a:rPr>
              <a:t>ثالثاً: وهو الأهم، النص </a:t>
            </a:r>
            <a:r>
              <a:rPr lang="ar-IQ" sz="1000" b="1" dirty="0" err="1" smtClean="0">
                <a:latin typeface="Simplified Arabic" panose="02020603050405020304" pitchFamily="18" charset="-78"/>
                <a:cs typeface="Simplified Arabic" panose="02020603050405020304" pitchFamily="18" charset="-78"/>
              </a:rPr>
              <a:t>المسرحى</a:t>
            </a:r>
            <a:r>
              <a:rPr lang="ar-IQ" sz="1000" b="1" dirty="0" smtClean="0">
                <a:latin typeface="Simplified Arabic" panose="02020603050405020304" pitchFamily="18" charset="-78"/>
                <a:cs typeface="Simplified Arabic" panose="02020603050405020304" pitchFamily="18" charset="-78"/>
              </a:rPr>
              <a:t>: لقد كان اعتماد الكتاب الأمريكيين على أصول أوروبية ثم رغبتهم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الوقت نفسه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تقديم عرض </a:t>
            </a:r>
            <a:r>
              <a:rPr lang="ar-IQ" sz="1000" b="1" dirty="0" err="1" smtClean="0">
                <a:latin typeface="Simplified Arabic" panose="02020603050405020304" pitchFamily="18" charset="-78"/>
                <a:cs typeface="Simplified Arabic" panose="02020603050405020304" pitchFamily="18" charset="-78"/>
              </a:rPr>
              <a:t>أمريكى</a:t>
            </a:r>
            <a:r>
              <a:rPr lang="ar-IQ" sz="1000" b="1" dirty="0" smtClean="0">
                <a:latin typeface="Simplified Arabic" panose="02020603050405020304" pitchFamily="18" charset="-78"/>
                <a:cs typeface="Simplified Arabic" panose="02020603050405020304" pitchFamily="18" charset="-78"/>
              </a:rPr>
              <a:t> الطابع سبباً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ظهور هذا الاتجاه. مثلاً: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العرض الذى أشرنا إليه من قبل، وهو " فقراء نيويورك" اعتمد المؤلف على نص </a:t>
            </a:r>
            <a:r>
              <a:rPr lang="ar-IQ" sz="1000" b="1" dirty="0" err="1" smtClean="0">
                <a:latin typeface="Simplified Arabic" panose="02020603050405020304" pitchFamily="18" charset="-78"/>
                <a:cs typeface="Simplified Arabic" panose="02020603050405020304" pitchFamily="18" charset="-78"/>
              </a:rPr>
              <a:t>فرنسى</a:t>
            </a:r>
            <a:r>
              <a:rPr lang="ar-IQ" sz="1000" b="1" dirty="0" smtClean="0">
                <a:latin typeface="Simplified Arabic" panose="02020603050405020304" pitchFamily="18" charset="-78"/>
                <a:cs typeface="Simplified Arabic" panose="02020603050405020304" pitchFamily="18" charset="-78"/>
              </a:rPr>
              <a:t> كامل بعنوان " فقراء باريس" وعند نقله إلى الإنجليزية ومحاولة إضفاء الطابع </a:t>
            </a:r>
            <a:r>
              <a:rPr lang="ar-IQ" sz="1000" b="1" dirty="0" err="1" smtClean="0">
                <a:latin typeface="Simplified Arabic" panose="02020603050405020304" pitchFamily="18" charset="-78"/>
                <a:cs typeface="Simplified Arabic" panose="02020603050405020304" pitchFamily="18" charset="-78"/>
              </a:rPr>
              <a:t>الأمريكى</a:t>
            </a:r>
            <a:r>
              <a:rPr lang="ar-IQ" sz="1000" b="1" dirty="0" smtClean="0">
                <a:latin typeface="Simplified Arabic" panose="02020603050405020304" pitchFamily="18" charset="-78"/>
                <a:cs typeface="Simplified Arabic" panose="02020603050405020304" pitchFamily="18" charset="-78"/>
              </a:rPr>
              <a:t> عليه لجأ الكاتب إلى إضافة شخصيات ثانوية تنبع من واقع نيويورك ذاتها حتى ينجح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إيهام جمهوره بأنه يصور فعلاً حياة فقراء نيويورك.</a:t>
            </a:r>
          </a:p>
          <a:p>
            <a:pPr algn="just"/>
            <a:r>
              <a:rPr lang="ar-IQ" sz="1000" b="1" dirty="0" smtClean="0">
                <a:latin typeface="Simplified Arabic" panose="02020603050405020304" pitchFamily="18" charset="-78"/>
                <a:cs typeface="Simplified Arabic" panose="02020603050405020304" pitchFamily="18" charset="-78"/>
              </a:rPr>
              <a:t>أضف إلى هذه العوامل الثلاثة عاملاً آخر هاماً وهو عامل تقنى بحت، إذ أنه مع بداية النصف الأخير من القرن التاسع عشر بدأت </a:t>
            </a:r>
            <a:r>
              <a:rPr lang="ar-IQ" sz="1000" b="1" dirty="0" err="1" smtClean="0">
                <a:latin typeface="Simplified Arabic" panose="02020603050405020304" pitchFamily="18" charset="-78"/>
                <a:cs typeface="Simplified Arabic" panose="02020603050405020304" pitchFamily="18" charset="-78"/>
              </a:rPr>
              <a:t>الأختراعات</a:t>
            </a:r>
            <a:r>
              <a:rPr lang="ar-IQ" sz="1000" b="1" dirty="0" smtClean="0">
                <a:latin typeface="Simplified Arabic" panose="02020603050405020304" pitchFamily="18" charset="-78"/>
                <a:cs typeface="Simplified Arabic" panose="02020603050405020304" pitchFamily="18" charset="-78"/>
              </a:rPr>
              <a:t>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ميدان الإضاءة المسرحية تتوالى الواحد بعد الآخر، مما مكن مصمم الديكور والمخرج </a:t>
            </a:r>
            <a:r>
              <a:rPr lang="ar-IQ" sz="1000" b="1" dirty="0" err="1" smtClean="0">
                <a:latin typeface="Simplified Arabic" panose="02020603050405020304" pitchFamily="18" charset="-78"/>
                <a:cs typeface="Simplified Arabic" panose="02020603050405020304" pitchFamily="18" charset="-78"/>
              </a:rPr>
              <a:t>المسرحى</a:t>
            </a:r>
            <a:r>
              <a:rPr lang="ar-IQ" sz="1000" b="1" dirty="0" smtClean="0">
                <a:latin typeface="Simplified Arabic" panose="02020603050405020304" pitchFamily="18" charset="-78"/>
                <a:cs typeface="Simplified Arabic" panose="02020603050405020304" pitchFamily="18" charset="-78"/>
              </a:rPr>
              <a:t> من التحكم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كثافة الضوء ودرجته لتقوية عنصر الإيهام بالواقع فوق خشبة المسرح. وانضمت إلى تلك التطورات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دنيا الإضاءة المسرحية تطورات أخرى لا تقل أهمية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معمار المسرح، ساهمت </a:t>
            </a:r>
            <a:r>
              <a:rPr lang="ar-IQ" sz="1000" b="1" dirty="0" err="1" smtClean="0">
                <a:latin typeface="Simplified Arabic" panose="02020603050405020304" pitchFamily="18" charset="-78"/>
                <a:cs typeface="Simplified Arabic" panose="02020603050405020304" pitchFamily="18" charset="-78"/>
              </a:rPr>
              <a:t>هى</a:t>
            </a:r>
            <a:r>
              <a:rPr lang="ar-IQ" sz="1000" b="1" dirty="0" smtClean="0">
                <a:latin typeface="Simplified Arabic" panose="02020603050405020304" pitchFamily="18" charset="-78"/>
                <a:cs typeface="Simplified Arabic" panose="02020603050405020304" pitchFamily="18" charset="-78"/>
              </a:rPr>
              <a:t> الأخرى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التمهيد للمسرح </a:t>
            </a:r>
            <a:r>
              <a:rPr lang="ar-IQ" sz="1000" b="1" dirty="0" err="1" smtClean="0">
                <a:latin typeface="Simplified Arabic" panose="02020603050405020304" pitchFamily="18" charset="-78"/>
                <a:cs typeface="Simplified Arabic" panose="02020603050405020304" pitchFamily="18" charset="-78"/>
              </a:rPr>
              <a:t>الواقعى</a:t>
            </a:r>
            <a:r>
              <a:rPr lang="ar-IQ" sz="1000" b="1" dirty="0" smtClean="0">
                <a:latin typeface="Simplified Arabic" panose="02020603050405020304" pitchFamily="18" charset="-78"/>
                <a:cs typeface="Simplified Arabic" panose="02020603050405020304" pitchFamily="18" charset="-78"/>
              </a:rPr>
              <a:t>. وقد جاء </a:t>
            </a:r>
            <a:r>
              <a:rPr lang="ar-IQ" sz="1000" b="1" dirty="0" err="1" smtClean="0">
                <a:latin typeface="Simplified Arabic" panose="02020603050405020304" pitchFamily="18" charset="-78"/>
                <a:cs typeface="Simplified Arabic" panose="02020603050405020304" pitchFamily="18" charset="-78"/>
              </a:rPr>
              <a:t>إفتتاح</a:t>
            </a:r>
            <a:r>
              <a:rPr lang="ar-IQ" sz="1000" b="1" dirty="0" smtClean="0">
                <a:latin typeface="Simplified Arabic" panose="02020603050405020304" pitchFamily="18" charset="-78"/>
                <a:cs typeface="Simplified Arabic" panose="02020603050405020304" pitchFamily="18" charset="-78"/>
              </a:rPr>
              <a:t> مسرح "بوث"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الثالث من فبراير عام 1868 بمسرحية " روميو وجولييت" بمثابة مرحلة أخيرة لعدة تطورات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فن المعمار </a:t>
            </a:r>
            <a:r>
              <a:rPr lang="ar-IQ" sz="1000" b="1" dirty="0" err="1" smtClean="0">
                <a:latin typeface="Simplified Arabic" panose="02020603050405020304" pitchFamily="18" charset="-78"/>
                <a:cs typeface="Simplified Arabic" panose="02020603050405020304" pitchFamily="18" charset="-78"/>
              </a:rPr>
              <a:t>المسرحى</a:t>
            </a:r>
            <a:r>
              <a:rPr lang="ar-IQ" sz="1000" b="1" dirty="0" smtClean="0">
                <a:latin typeface="Simplified Arabic" panose="02020603050405020304" pitchFamily="18" charset="-78"/>
                <a:cs typeface="Simplified Arabic" panose="02020603050405020304" pitchFamily="18" charset="-78"/>
              </a:rPr>
              <a:t>: كانت المقدمة أو "</a:t>
            </a:r>
            <a:r>
              <a:rPr lang="ar-IQ" sz="1000" b="1" dirty="0" err="1" smtClean="0">
                <a:latin typeface="Simplified Arabic" panose="02020603050405020304" pitchFamily="18" charset="-78"/>
                <a:cs typeface="Simplified Arabic" panose="02020603050405020304" pitchFamily="18" charset="-78"/>
              </a:rPr>
              <a:t>الآفانسية</a:t>
            </a:r>
            <a:r>
              <a:rPr lang="ar-IQ" sz="1000" b="1" dirty="0" smtClean="0">
                <a:latin typeface="Simplified Arabic" panose="02020603050405020304" pitchFamily="18" charset="-78"/>
                <a:cs typeface="Simplified Arabic" panose="02020603050405020304" pitchFamily="18" charset="-78"/>
              </a:rPr>
              <a:t>" قد اختفت تماماً، واختفى البابان التقليديان على </a:t>
            </a:r>
            <a:r>
              <a:rPr lang="ar-IQ" sz="1000" b="1" dirty="0" err="1" smtClean="0">
                <a:latin typeface="Simplified Arabic" panose="02020603050405020304" pitchFamily="18" charset="-78"/>
                <a:cs typeface="Simplified Arabic" panose="02020603050405020304" pitchFamily="18" charset="-78"/>
              </a:rPr>
              <a:t>جانبى</a:t>
            </a:r>
            <a:r>
              <a:rPr lang="ar-IQ" sz="1000" b="1" dirty="0" smtClean="0">
                <a:latin typeface="Simplified Arabic" panose="02020603050405020304" pitchFamily="18" charset="-78"/>
                <a:cs typeface="Simplified Arabic" panose="02020603050405020304" pitchFamily="18" charset="-78"/>
              </a:rPr>
              <a:t> فتحة المسرح وأصبح العرض كله يقدم خلف فتحه المسرح وليس أمامها. وقد توفرت المساحات والأجهزة اللازمة تحت خشبة المسرح وفوقها لتحريك المناظر وتغييرها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وقت قصير.</a:t>
            </a:r>
          </a:p>
          <a:p>
            <a:pPr algn="just"/>
            <a:r>
              <a:rPr lang="ar-IQ" sz="1000" b="1" dirty="0" smtClean="0">
                <a:latin typeface="Simplified Arabic" panose="02020603050405020304" pitchFamily="18" charset="-78"/>
                <a:cs typeface="Simplified Arabic" panose="02020603050405020304" pitchFamily="18" charset="-78"/>
              </a:rPr>
              <a:t>وسرعان ما أضيف إلى كل هذه العوامل عامل جديد اشتركت فيه الحركة المسرحية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أمريكا مع بقية الحركات المسرحية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أوروبا، ونعنى به ظهور المخرج – المنتج- المدير، وهو الشخصية القوية أو " </a:t>
            </a:r>
            <a:r>
              <a:rPr lang="ar-IQ" sz="1000" b="1" dirty="0" err="1" smtClean="0">
                <a:latin typeface="Simplified Arabic" panose="02020603050405020304" pitchFamily="18" charset="-78"/>
                <a:cs typeface="Simplified Arabic" panose="02020603050405020304" pitchFamily="18" charset="-78"/>
              </a:rPr>
              <a:t>الرجيسير</a:t>
            </a:r>
            <a:r>
              <a:rPr lang="ar-IQ" sz="1000" b="1" dirty="0" smtClean="0">
                <a:latin typeface="Simplified Arabic" panose="02020603050405020304" pitchFamily="18" charset="-78"/>
                <a:cs typeface="Simplified Arabic" panose="02020603050405020304" pitchFamily="18" charset="-78"/>
              </a:rPr>
              <a:t>" الذى مهد لظهور الواقعية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أوروبا وأمريكا، من أمثال " دوق ساكس ما- نجان" و " أندريه أنطوان" و " </a:t>
            </a:r>
            <a:r>
              <a:rPr lang="ar-IQ" sz="1000" b="1" dirty="0" err="1" smtClean="0">
                <a:latin typeface="Simplified Arabic" panose="02020603050405020304" pitchFamily="18" charset="-78"/>
                <a:cs typeface="Simplified Arabic" panose="02020603050405020304" pitchFamily="18" charset="-78"/>
              </a:rPr>
              <a:t>ستانسلافسكى</a:t>
            </a:r>
            <a:r>
              <a:rPr lang="ar-IQ" sz="1000" b="1" dirty="0" smtClean="0">
                <a:latin typeface="Simplified Arabic" panose="02020603050405020304" pitchFamily="18" charset="-78"/>
                <a:cs typeface="Simplified Arabic" panose="02020603050405020304" pitchFamily="18" charset="-78"/>
              </a:rPr>
              <a:t>"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أوروبا و " </a:t>
            </a:r>
            <a:r>
              <a:rPr lang="ar-IQ" sz="1000" b="1" dirty="0" err="1" smtClean="0">
                <a:latin typeface="Simplified Arabic" panose="02020603050405020304" pitchFamily="18" charset="-78"/>
                <a:cs typeface="Simplified Arabic" panose="02020603050405020304" pitchFamily="18" charset="-78"/>
              </a:rPr>
              <a:t>إجستين</a:t>
            </a:r>
            <a:r>
              <a:rPr lang="ar-IQ" sz="1000" b="1" dirty="0" smtClean="0">
                <a:latin typeface="Simplified Arabic" panose="02020603050405020304" pitchFamily="18" charset="-78"/>
                <a:cs typeface="Simplified Arabic" panose="02020603050405020304" pitchFamily="18" charset="-78"/>
              </a:rPr>
              <a:t> </a:t>
            </a:r>
            <a:r>
              <a:rPr lang="ar-IQ" sz="1000" b="1" dirty="0" err="1" smtClean="0">
                <a:latin typeface="Simplified Arabic" panose="02020603050405020304" pitchFamily="18" charset="-78"/>
                <a:cs typeface="Simplified Arabic" panose="02020603050405020304" pitchFamily="18" charset="-78"/>
              </a:rPr>
              <a:t>دالى</a:t>
            </a:r>
            <a:r>
              <a:rPr lang="ar-IQ" sz="1000" b="1" dirty="0" smtClean="0">
                <a:latin typeface="Simplified Arabic" panose="02020603050405020304" pitchFamily="18" charset="-78"/>
                <a:cs typeface="Simplified Arabic" panose="02020603050405020304" pitchFamily="18" charset="-78"/>
              </a:rPr>
              <a:t>" ثم " دافيد </a:t>
            </a:r>
            <a:r>
              <a:rPr lang="ar-IQ" sz="1000" b="1" dirty="0" err="1" smtClean="0">
                <a:latin typeface="Simplified Arabic" panose="02020603050405020304" pitchFamily="18" charset="-78"/>
                <a:cs typeface="Simplified Arabic" panose="02020603050405020304" pitchFamily="18" charset="-78"/>
              </a:rPr>
              <a:t>بيلاسكو</a:t>
            </a:r>
            <a:r>
              <a:rPr lang="ar-IQ" sz="1000" b="1" dirty="0" smtClean="0">
                <a:latin typeface="Simplified Arabic" panose="02020603050405020304" pitchFamily="18" charset="-78"/>
                <a:cs typeface="Simplified Arabic" panose="02020603050405020304" pitchFamily="18" charset="-78"/>
              </a:rPr>
              <a:t>"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الولايات المتحدة، وهى أسماء ارتبطت جميعاً بالمسرح </a:t>
            </a:r>
            <a:r>
              <a:rPr lang="ar-IQ" sz="1000" b="1" dirty="0" err="1" smtClean="0">
                <a:latin typeface="Simplified Arabic" panose="02020603050405020304" pitchFamily="18" charset="-78"/>
                <a:cs typeface="Simplified Arabic" panose="02020603050405020304" pitchFamily="18" charset="-78"/>
              </a:rPr>
              <a:t>الواقعى</a:t>
            </a:r>
            <a:r>
              <a:rPr lang="ar-IQ" sz="1000" b="1" dirty="0" smtClean="0">
                <a:latin typeface="Simplified Arabic" panose="02020603050405020304" pitchFamily="18" charset="-78"/>
                <a:cs typeface="Simplified Arabic" panose="02020603050405020304" pitchFamily="18" charset="-78"/>
              </a:rPr>
              <a:t> </a:t>
            </a:r>
            <a:r>
              <a:rPr lang="ar-IQ" sz="1000" b="1" dirty="0" err="1" smtClean="0">
                <a:latin typeface="Simplified Arabic" panose="02020603050405020304" pitchFamily="18" charset="-78"/>
                <a:cs typeface="Simplified Arabic" panose="02020603050405020304" pitchFamily="18" charset="-78"/>
              </a:rPr>
              <a:t>وإزدهاره</a:t>
            </a:r>
            <a:r>
              <a:rPr lang="ar-IQ" sz="1000" b="1" dirty="0" smtClean="0">
                <a:latin typeface="Simplified Arabic" panose="02020603050405020304" pitchFamily="18" charset="-78"/>
                <a:cs typeface="Simplified Arabic" panose="02020603050405020304" pitchFamily="18" charset="-78"/>
              </a:rPr>
              <a:t>.</a:t>
            </a:r>
          </a:p>
          <a:p>
            <a:pPr algn="just"/>
            <a:r>
              <a:rPr lang="ar-IQ" sz="1000" b="1" dirty="0" smtClean="0">
                <a:latin typeface="Simplified Arabic" panose="02020603050405020304" pitchFamily="18" charset="-78"/>
                <a:cs typeface="Simplified Arabic" panose="02020603050405020304" pitchFamily="18" charset="-78"/>
              </a:rPr>
              <a:t>وكان من </a:t>
            </a:r>
            <a:r>
              <a:rPr lang="ar-IQ" sz="1000" b="1" dirty="0" err="1" smtClean="0">
                <a:latin typeface="Simplified Arabic" panose="02020603050405020304" pitchFamily="18" charset="-78"/>
                <a:cs typeface="Simplified Arabic" panose="02020603050405020304" pitchFamily="18" charset="-78"/>
              </a:rPr>
              <a:t>الطبيعى</a:t>
            </a:r>
            <a:r>
              <a:rPr lang="ar-IQ" sz="1000" b="1" dirty="0" smtClean="0">
                <a:latin typeface="Simplified Arabic" panose="02020603050405020304" pitchFamily="18" charset="-78"/>
                <a:cs typeface="Simplified Arabic" panose="02020603050405020304" pitchFamily="18" charset="-78"/>
              </a:rPr>
              <a:t> أن تثمر هذه العوامل مجتمعه لتعطى المسرح </a:t>
            </a:r>
            <a:r>
              <a:rPr lang="ar-IQ" sz="1000" b="1" dirty="0" err="1" smtClean="0">
                <a:latin typeface="Simplified Arabic" panose="02020603050405020304" pitchFamily="18" charset="-78"/>
                <a:cs typeface="Simplified Arabic" panose="02020603050405020304" pitchFamily="18" charset="-78"/>
              </a:rPr>
              <a:t>الأمريكى</a:t>
            </a:r>
            <a:r>
              <a:rPr lang="ar-IQ" sz="1000" b="1" dirty="0" smtClean="0">
                <a:latin typeface="Simplified Arabic" panose="02020603050405020304" pitchFamily="18" charset="-78"/>
                <a:cs typeface="Simplified Arabic" panose="02020603050405020304" pitchFamily="18" charset="-78"/>
              </a:rPr>
              <a:t> نصاً درامياًً واقعياً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نهاية الأمر، ولم يطل الانتظار: </a:t>
            </a:r>
            <a:r>
              <a:rPr lang="ar-IQ" sz="1000" b="1" dirty="0" err="1" smtClean="0">
                <a:latin typeface="Simplified Arabic" panose="02020603050405020304" pitchFamily="18" charset="-78"/>
                <a:cs typeface="Simplified Arabic" panose="02020603050405020304" pitchFamily="18" charset="-78"/>
              </a:rPr>
              <a:t>ففى</a:t>
            </a:r>
            <a:r>
              <a:rPr lang="ar-IQ" sz="1000" b="1" dirty="0" smtClean="0">
                <a:latin typeface="Simplified Arabic" panose="02020603050405020304" pitchFamily="18" charset="-78"/>
                <a:cs typeface="Simplified Arabic" panose="02020603050405020304" pitchFamily="18" charset="-78"/>
              </a:rPr>
              <a:t> ربيع عام 1891 قدمت نيويورك عملاً جديداً اعتبر رائداً للحركة المسرحية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ذلك الوقت، وهو مسرحية " مارجريت فلمنج" لمؤلفها "جيمس هيرين"، وقد أثارت المسرحية ضجة كبيرة جداً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ذلك الوقت، فالبطلة تمثل المرآة </a:t>
            </a:r>
            <a:r>
              <a:rPr lang="ar-IQ" sz="1000" b="1" dirty="0" err="1" smtClean="0">
                <a:latin typeface="Simplified Arabic" panose="02020603050405020304" pitchFamily="18" charset="-78"/>
                <a:cs typeface="Simplified Arabic" panose="02020603050405020304" pitchFamily="18" charset="-78"/>
              </a:rPr>
              <a:t>التى</a:t>
            </a:r>
            <a:r>
              <a:rPr lang="ar-IQ" sz="1000" b="1" dirty="0" smtClean="0">
                <a:latin typeface="Simplified Arabic" panose="02020603050405020304" pitchFamily="18" charset="-78"/>
                <a:cs typeface="Simplified Arabic" panose="02020603050405020304" pitchFamily="18" charset="-78"/>
              </a:rPr>
              <a:t> تدافع عن حقوقها كإنسانية، وهى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هذا تعد "نورا" المسرح </a:t>
            </a:r>
            <a:r>
              <a:rPr lang="ar-IQ" sz="1000" b="1" dirty="0" err="1" smtClean="0">
                <a:latin typeface="Simplified Arabic" panose="02020603050405020304" pitchFamily="18" charset="-78"/>
                <a:cs typeface="Simplified Arabic" panose="02020603050405020304" pitchFamily="18" charset="-78"/>
              </a:rPr>
              <a:t>الأمريكى</a:t>
            </a:r>
            <a:r>
              <a:rPr lang="ar-IQ" sz="1000" b="1" dirty="0" smtClean="0">
                <a:latin typeface="Simplified Arabic" panose="02020603050405020304" pitchFamily="18" charset="-78"/>
                <a:cs typeface="Simplified Arabic" panose="02020603050405020304" pitchFamily="18" charset="-78"/>
              </a:rPr>
              <a:t>، والمؤلف هنا يهاجم نفاق الأزواج الذين يسمحون لأنفسهم بارتكاب أخطاء لا يسمحون لزوجاتهم حتى مجرد التفكير فيها. وهذا المفهوم </a:t>
            </a:r>
            <a:r>
              <a:rPr lang="ar-IQ" sz="1000" b="1" dirty="0" err="1" smtClean="0">
                <a:latin typeface="Simplified Arabic" panose="02020603050405020304" pitchFamily="18" charset="-78"/>
                <a:cs typeface="Simplified Arabic" panose="02020603050405020304" pitchFamily="18" charset="-78"/>
              </a:rPr>
              <a:t>التقدمى</a:t>
            </a:r>
            <a:r>
              <a:rPr lang="ar-IQ" sz="1000" b="1" dirty="0" smtClean="0">
                <a:latin typeface="Simplified Arabic" panose="02020603050405020304" pitchFamily="18" charset="-78"/>
                <a:cs typeface="Simplified Arabic" panose="02020603050405020304" pitchFamily="18" charset="-78"/>
              </a:rPr>
              <a:t>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ذلك الوقت كان السبب وراء الاستقبال البارد الذى قوبلت به المسرحية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نيويورك وفى أماكن أخرى.</a:t>
            </a:r>
          </a:p>
          <a:p>
            <a:pPr algn="just"/>
            <a:r>
              <a:rPr lang="ar-IQ" sz="1000" b="1" dirty="0" smtClean="0">
                <a:latin typeface="Simplified Arabic" panose="02020603050405020304" pitchFamily="18" charset="-78"/>
                <a:cs typeface="Simplified Arabic" panose="02020603050405020304" pitchFamily="18" charset="-78"/>
              </a:rPr>
              <a:t>وما يعنيننا هنا أننا ونحن على أبواب القرن العشرين نواجه بأول مؤلف </a:t>
            </a:r>
            <a:r>
              <a:rPr lang="ar-IQ" sz="1000" b="1" dirty="0" err="1" smtClean="0">
                <a:latin typeface="Simplified Arabic" panose="02020603050405020304" pitchFamily="18" charset="-78"/>
                <a:cs typeface="Simplified Arabic" panose="02020603050405020304" pitchFamily="18" charset="-78"/>
              </a:rPr>
              <a:t>مسرحى</a:t>
            </a:r>
            <a:r>
              <a:rPr lang="ar-IQ" sz="1000" b="1" dirty="0" smtClean="0">
                <a:latin typeface="Simplified Arabic" panose="02020603050405020304" pitchFamily="18" charset="-78"/>
                <a:cs typeface="Simplified Arabic" panose="02020603050405020304" pitchFamily="18" charset="-78"/>
              </a:rPr>
              <a:t> واقعى. صحيح أن العقلية الأمريكية </a:t>
            </a:r>
            <a:r>
              <a:rPr lang="ar-IQ" sz="1000" b="1" dirty="0" err="1" smtClean="0">
                <a:latin typeface="Simplified Arabic" panose="02020603050405020304" pitchFamily="18" charset="-78"/>
                <a:cs typeface="Simplified Arabic" panose="02020603050405020304" pitchFamily="18" charset="-78"/>
              </a:rPr>
              <a:t>التى</a:t>
            </a:r>
            <a:r>
              <a:rPr lang="ar-IQ" sz="1000" b="1" dirty="0" smtClean="0">
                <a:latin typeface="Simplified Arabic" panose="02020603050405020304" pitchFamily="18" charset="-78"/>
                <a:cs typeface="Simplified Arabic" panose="02020603050405020304" pitchFamily="18" charset="-78"/>
              </a:rPr>
              <a:t> تمتد جذورها فكرياً إلى الفكر </a:t>
            </a:r>
            <a:r>
              <a:rPr lang="ar-IQ" sz="1000" b="1" dirty="0" err="1" smtClean="0">
                <a:latin typeface="Simplified Arabic" panose="02020603050405020304" pitchFamily="18" charset="-78"/>
                <a:cs typeface="Simplified Arabic" panose="02020603050405020304" pitchFamily="18" charset="-78"/>
              </a:rPr>
              <a:t>البيوريتانى</a:t>
            </a:r>
            <a:r>
              <a:rPr lang="ar-IQ" sz="1000" b="1" dirty="0" smtClean="0">
                <a:latin typeface="Simplified Arabic" panose="02020603050405020304" pitchFamily="18" charset="-78"/>
                <a:cs typeface="Simplified Arabic" panose="02020603050405020304" pitchFamily="18" charset="-78"/>
              </a:rPr>
              <a:t> المتعصب لم تكن لتقبل هذا التحرر، وهى العقلية </a:t>
            </a:r>
            <a:r>
              <a:rPr lang="ar-IQ" sz="1000" b="1" dirty="0" err="1" smtClean="0">
                <a:latin typeface="Simplified Arabic" panose="02020603050405020304" pitchFamily="18" charset="-78"/>
                <a:cs typeface="Simplified Arabic" panose="02020603050405020304" pitchFamily="18" charset="-78"/>
              </a:rPr>
              <a:t>التى</a:t>
            </a:r>
            <a:r>
              <a:rPr lang="ar-IQ" sz="1000" b="1" dirty="0" smtClean="0">
                <a:latin typeface="Simplified Arabic" panose="02020603050405020304" pitchFamily="18" charset="-78"/>
                <a:cs typeface="Simplified Arabic" panose="02020603050405020304" pitchFamily="18" charset="-78"/>
              </a:rPr>
              <a:t> هاجمت </a:t>
            </a:r>
            <a:r>
              <a:rPr lang="ar-IQ" sz="1000" b="1" dirty="0" err="1" smtClean="0">
                <a:latin typeface="Simplified Arabic" panose="02020603050405020304" pitchFamily="18" charset="-78"/>
                <a:cs typeface="Simplified Arabic" panose="02020603050405020304" pitchFamily="18" charset="-78"/>
              </a:rPr>
              <a:t>هى</a:t>
            </a:r>
            <a:r>
              <a:rPr lang="ar-IQ" sz="1000" b="1" dirty="0" smtClean="0">
                <a:latin typeface="Simplified Arabic" panose="02020603050405020304" pitchFamily="18" charset="-78"/>
                <a:cs typeface="Simplified Arabic" panose="02020603050405020304" pitchFamily="18" charset="-78"/>
              </a:rPr>
              <a:t> نفسها بالعنف نفسه مسرحية "الأشباح" لإبسن فيما بعد (1894) لكن المهم أن مسرحية "هيرين" كانت الثمرة النهائية لتيار الواقعية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المسرح </a:t>
            </a:r>
            <a:r>
              <a:rPr lang="ar-IQ" sz="1000" b="1" dirty="0" err="1" smtClean="0">
                <a:latin typeface="Simplified Arabic" panose="02020603050405020304" pitchFamily="18" charset="-78"/>
                <a:cs typeface="Simplified Arabic" panose="02020603050405020304" pitchFamily="18" charset="-78"/>
              </a:rPr>
              <a:t>الأمريكى</a:t>
            </a:r>
            <a:r>
              <a:rPr lang="ar-IQ" sz="1000" b="1" dirty="0" smtClean="0">
                <a:latin typeface="Simplified Arabic" panose="02020603050405020304" pitchFamily="18" charset="-78"/>
                <a:cs typeface="Simplified Arabic" panose="02020603050405020304" pitchFamily="18" charset="-78"/>
              </a:rPr>
              <a:t>. فلقد تحاشى المؤلف الحدث العنيف واستبدل به مشاهد </a:t>
            </a:r>
            <a:r>
              <a:rPr lang="ar-IQ" sz="1000" b="1" dirty="0" err="1" smtClean="0">
                <a:latin typeface="Simplified Arabic" panose="02020603050405020304" pitchFamily="18" charset="-78"/>
                <a:cs typeface="Simplified Arabic" panose="02020603050405020304" pitchFamily="18" charset="-78"/>
              </a:rPr>
              <a:t>البانتومايم</a:t>
            </a:r>
            <a:r>
              <a:rPr lang="ar-IQ" sz="1000" b="1" dirty="0" smtClean="0">
                <a:latin typeface="Simplified Arabic" panose="02020603050405020304" pitchFamily="18" charset="-78"/>
                <a:cs typeface="Simplified Arabic" panose="02020603050405020304" pitchFamily="18" charset="-78"/>
              </a:rPr>
              <a:t>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المشاهد العاطفية، واعتمد بحرية كبيرة على التفاصيل الواقعية الدقيقة، واستخدم نهايات الفصول الطبيعية غير المصطنعة أو المتكلفة.</a:t>
            </a:r>
          </a:p>
          <a:p>
            <a:pPr algn="just"/>
            <a:r>
              <a:rPr lang="ar-IQ" sz="1000" b="1" dirty="0" smtClean="0">
                <a:latin typeface="Simplified Arabic" panose="02020603050405020304" pitchFamily="18" charset="-78"/>
                <a:cs typeface="Simplified Arabic" panose="02020603050405020304" pitchFamily="18" charset="-78"/>
              </a:rPr>
              <a:t>والملاحظ هنا أنه مع ازدياد تيار الواقعية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أمريكا فإن العالم الجديد لم يستطيع أن يقدم للعالم "إبسن" أخر </a:t>
            </a:r>
            <a:r>
              <a:rPr lang="ar-IQ" sz="1000" b="1" dirty="0" err="1" smtClean="0">
                <a:latin typeface="Simplified Arabic" panose="02020603050405020304" pitchFamily="18" charset="-78"/>
                <a:cs typeface="Simplified Arabic" panose="02020603050405020304" pitchFamily="18" charset="-78"/>
              </a:rPr>
              <a:t>أوستدندبرج</a:t>
            </a:r>
            <a:r>
              <a:rPr lang="ar-IQ" sz="1000" b="1" dirty="0" smtClean="0">
                <a:latin typeface="Simplified Arabic" panose="02020603050405020304" pitchFamily="18" charset="-78"/>
                <a:cs typeface="Simplified Arabic" panose="02020603050405020304" pitchFamily="18" charset="-78"/>
              </a:rPr>
              <a:t>، بل إنه لم يستطع أن يقدم كاتباً مسرحياً مرموقاً قبل عدة سنوات من بداية القرن العشرين وهو "</a:t>
            </a:r>
            <a:r>
              <a:rPr lang="ar-IQ" sz="1000" b="1" dirty="0" err="1" smtClean="0">
                <a:latin typeface="Simplified Arabic" panose="02020603050405020304" pitchFamily="18" charset="-78"/>
                <a:cs typeface="Simplified Arabic" panose="02020603050405020304" pitchFamily="18" charset="-78"/>
              </a:rPr>
              <a:t>أونيل</a:t>
            </a:r>
            <a:r>
              <a:rPr lang="ar-IQ" sz="1000" b="1" dirty="0" smtClean="0">
                <a:latin typeface="Simplified Arabic" panose="02020603050405020304" pitchFamily="18" charset="-78"/>
                <a:cs typeface="Simplified Arabic" panose="02020603050405020304" pitchFamily="18" charset="-78"/>
              </a:rPr>
              <a:t>" بعد أن كانت موجة الواقعية قد انحسرت عن أوروبا بالفعل.</a:t>
            </a:r>
          </a:p>
          <a:p>
            <a:pPr algn="just"/>
            <a:r>
              <a:rPr lang="ar-IQ" sz="1000" b="1" dirty="0" smtClean="0">
                <a:latin typeface="Simplified Arabic" panose="02020603050405020304" pitchFamily="18" charset="-78"/>
                <a:cs typeface="Simplified Arabic" panose="02020603050405020304" pitchFamily="18" charset="-78"/>
              </a:rPr>
              <a:t>ومما يستدعى النظر أن الواقعية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المسرح </a:t>
            </a:r>
            <a:r>
              <a:rPr lang="ar-IQ" sz="1000" b="1" dirty="0" err="1" smtClean="0">
                <a:latin typeface="Simplified Arabic" panose="02020603050405020304" pitchFamily="18" charset="-78"/>
                <a:cs typeface="Simplified Arabic" panose="02020603050405020304" pitchFamily="18" charset="-78"/>
              </a:rPr>
              <a:t>الأمريكى</a:t>
            </a:r>
            <a:r>
              <a:rPr lang="ar-IQ" sz="1000" b="1" dirty="0" smtClean="0">
                <a:latin typeface="Simplified Arabic" panose="02020603050405020304" pitchFamily="18" charset="-78"/>
                <a:cs typeface="Simplified Arabic" panose="02020603050405020304" pitchFamily="18" charset="-78"/>
              </a:rPr>
              <a:t> ركزت على ما استحدثته العقلية الأمريكية من تجديدات تقنية فوق خشبة المسرح، وكانت تلك الحركة أحياناً- تحت ضغط الإحساس بتأكيد الذات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وجه المنافسة الأوربية- تجنح إلى المغالاة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تصوير الواقع. وكان "</a:t>
            </a:r>
            <a:r>
              <a:rPr lang="ar-IQ" sz="1000" b="1" dirty="0" err="1" smtClean="0">
                <a:latin typeface="Simplified Arabic" panose="02020603050405020304" pitchFamily="18" charset="-78"/>
                <a:cs typeface="Simplified Arabic" panose="02020603050405020304" pitchFamily="18" charset="-78"/>
              </a:rPr>
              <a:t>يلاسكو</a:t>
            </a:r>
            <a:r>
              <a:rPr lang="ar-IQ" sz="1000" b="1" dirty="0" smtClean="0">
                <a:latin typeface="Simplified Arabic" panose="02020603050405020304" pitchFamily="18" charset="-78"/>
                <a:cs typeface="Simplified Arabic" panose="02020603050405020304" pitchFamily="18" charset="-78"/>
              </a:rPr>
              <a:t>" من أشهر من غالوا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واقعيتهم على خشبة المسرح، والمفارقة هنا تكمن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أنه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غياب المؤلف </a:t>
            </a:r>
            <a:r>
              <a:rPr lang="ar-IQ" sz="1000" b="1" dirty="0" err="1" smtClean="0">
                <a:latin typeface="Simplified Arabic" panose="02020603050405020304" pitchFamily="18" charset="-78"/>
                <a:cs typeface="Simplified Arabic" panose="02020603050405020304" pitchFamily="18" charset="-78"/>
              </a:rPr>
              <a:t>المسرحى</a:t>
            </a:r>
            <a:r>
              <a:rPr lang="ar-IQ" sz="1000" b="1" dirty="0" smtClean="0">
                <a:latin typeface="Simplified Arabic" panose="02020603050405020304" pitchFamily="18" charset="-78"/>
                <a:cs typeface="Simplified Arabic" panose="02020603050405020304" pitchFamily="18" charset="-78"/>
              </a:rPr>
              <a:t> </a:t>
            </a:r>
            <a:r>
              <a:rPr lang="ar-IQ" sz="1000" b="1" dirty="0" err="1" smtClean="0">
                <a:latin typeface="Simplified Arabic" panose="02020603050405020304" pitchFamily="18" charset="-78"/>
                <a:cs typeface="Simplified Arabic" panose="02020603050405020304" pitchFamily="18" charset="-78"/>
              </a:rPr>
              <a:t>الأمريكى</a:t>
            </a:r>
            <a:r>
              <a:rPr lang="ar-IQ" sz="1000" b="1" dirty="0" smtClean="0">
                <a:latin typeface="Simplified Arabic" panose="02020603050405020304" pitchFamily="18" charset="-78"/>
                <a:cs typeface="Simplified Arabic" panose="02020603050405020304" pitchFamily="18" charset="-78"/>
              </a:rPr>
              <a:t> الذى يساير الحركة الواقعية كان "</a:t>
            </a:r>
            <a:r>
              <a:rPr lang="ar-IQ" sz="1000" b="1" dirty="0" err="1" smtClean="0">
                <a:latin typeface="Simplified Arabic" panose="02020603050405020304" pitchFamily="18" charset="-78"/>
                <a:cs typeface="Simplified Arabic" panose="02020603050405020304" pitchFamily="18" charset="-78"/>
              </a:rPr>
              <a:t>يلاسكو</a:t>
            </a:r>
            <a:r>
              <a:rPr lang="ar-IQ" sz="1000" b="1" dirty="0" smtClean="0">
                <a:latin typeface="Simplified Arabic" panose="02020603050405020304" pitchFamily="18" charset="-78"/>
                <a:cs typeface="Simplified Arabic" panose="02020603050405020304" pitchFamily="18" charset="-78"/>
              </a:rPr>
              <a:t>" يقدم كمنتج ومخرج عروضاً ميلودرامية صرفة فوق خشبة مسرح تعج بكل تفاصيل الواقعية الحرفية، بل إن حرفية "</a:t>
            </a:r>
            <a:r>
              <a:rPr lang="ar-IQ" sz="1000" b="1" dirty="0" err="1" smtClean="0">
                <a:latin typeface="Simplified Arabic" panose="02020603050405020304" pitchFamily="18" charset="-78"/>
                <a:cs typeface="Simplified Arabic" panose="02020603050405020304" pitchFamily="18" charset="-78"/>
              </a:rPr>
              <a:t>بيلاسكو</a:t>
            </a:r>
            <a:r>
              <a:rPr lang="ar-IQ" sz="1000" b="1" dirty="0" smtClean="0">
                <a:latin typeface="Simplified Arabic" panose="02020603050405020304" pitchFamily="18" charset="-78"/>
                <a:cs typeface="Simplified Arabic" panose="02020603050405020304" pitchFamily="18" charset="-78"/>
              </a:rPr>
              <a:t>" لم يتفوق عليها سوى فن السينما فيما بعد.</a:t>
            </a:r>
          </a:p>
          <a:p>
            <a:pPr algn="just"/>
            <a:r>
              <a:rPr lang="ar-IQ" sz="1000" b="1" dirty="0" smtClean="0">
                <a:latin typeface="Simplified Arabic" panose="02020603050405020304" pitchFamily="18" charset="-78"/>
                <a:cs typeface="Simplified Arabic" panose="02020603050405020304" pitchFamily="18" charset="-78"/>
              </a:rPr>
              <a:t>وهكذا ينتهى قرن حافل بالحركة والتغيرات. فمع بداية القرن العشرين كان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أمريكا أكثر من </a:t>
            </a:r>
            <a:r>
              <a:rPr lang="ar-IQ" sz="1000" b="1" dirty="0" err="1" smtClean="0">
                <a:latin typeface="Simplified Arabic" panose="02020603050405020304" pitchFamily="18" charset="-78"/>
                <a:cs typeface="Simplified Arabic" panose="02020603050405020304" pitchFamily="18" charset="-78"/>
              </a:rPr>
              <a:t>خمسائة</a:t>
            </a:r>
            <a:r>
              <a:rPr lang="ar-IQ" sz="1000" b="1" dirty="0" smtClean="0">
                <a:latin typeface="Simplified Arabic" panose="02020603050405020304" pitchFamily="18" charset="-78"/>
                <a:cs typeface="Simplified Arabic" panose="02020603050405020304" pitchFamily="18" charset="-78"/>
              </a:rPr>
              <a:t> فرقة مسرحية، لكن هذه الفرق كانت قد بدأت تتجمع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مجموعات تسيطر النقابات على كل </a:t>
            </a:r>
            <a:r>
              <a:rPr lang="ar-IQ" sz="1000" b="1" dirty="0" err="1" smtClean="0">
                <a:latin typeface="Simplified Arabic" panose="02020603050405020304" pitchFamily="18" charset="-78"/>
                <a:cs typeface="Simplified Arabic" panose="02020603050405020304" pitchFamily="18" charset="-78"/>
              </a:rPr>
              <a:t>شئ</a:t>
            </a:r>
            <a:r>
              <a:rPr lang="ar-IQ" sz="1000" b="1" dirty="0" smtClean="0">
                <a:latin typeface="Simplified Arabic" panose="02020603050405020304" pitchFamily="18" charset="-78"/>
                <a:cs typeface="Simplified Arabic" panose="02020603050405020304" pitchFamily="18" charset="-78"/>
              </a:rPr>
              <a:t> فيها. والمهم أن هذا العدد الهائل يصور مدى ازدهار الحركة المسرحية إلى حد أن أصبح العمل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المسرح تجارة من أنجع ألوان التجارة، وهذا يفسر حقيقة هامة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تاريخ المسرح </a:t>
            </a:r>
            <a:r>
              <a:rPr lang="ar-IQ" sz="1000" b="1" dirty="0" err="1" smtClean="0">
                <a:latin typeface="Simplified Arabic" panose="02020603050405020304" pitchFamily="18" charset="-78"/>
                <a:cs typeface="Simplified Arabic" panose="02020603050405020304" pitchFamily="18" charset="-78"/>
              </a:rPr>
              <a:t>الأمريكى</a:t>
            </a:r>
            <a:r>
              <a:rPr lang="ar-IQ" sz="1000" b="1" dirty="0" smtClean="0">
                <a:latin typeface="Simplified Arabic" panose="02020603050405020304" pitchFamily="18" charset="-78"/>
                <a:cs typeface="Simplified Arabic" panose="02020603050405020304" pitchFamily="18" charset="-78"/>
              </a:rPr>
              <a:t>، وهى أن الدولة لم تسهم قط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تمويل تلك الحركة- باستثناء فترة قصيرة من عام 1935 إلى 1939 </a:t>
            </a:r>
            <a:r>
              <a:rPr lang="ar-IQ" sz="1000" b="1" dirty="0" err="1" smtClean="0">
                <a:latin typeface="Simplified Arabic" panose="02020603050405020304" pitchFamily="18" charset="-78"/>
                <a:cs typeface="Simplified Arabic" panose="02020603050405020304" pitchFamily="18" charset="-78"/>
              </a:rPr>
              <a:t>فى</a:t>
            </a:r>
            <a:r>
              <a:rPr lang="ar-IQ" sz="1000" b="1" dirty="0" smtClean="0">
                <a:latin typeface="Simplified Arabic" panose="02020603050405020304" pitchFamily="18" charset="-78"/>
                <a:cs typeface="Simplified Arabic" panose="02020603050405020304" pitchFamily="18" charset="-78"/>
              </a:rPr>
              <a:t> أعقاب الأزمة الاقتصادية الشهيرة. لقد كان المسرح </a:t>
            </a:r>
            <a:r>
              <a:rPr lang="ar-IQ" sz="1000" b="1" dirty="0" err="1" smtClean="0">
                <a:latin typeface="Simplified Arabic" panose="02020603050405020304" pitchFamily="18" charset="-78"/>
                <a:cs typeface="Simplified Arabic" panose="02020603050405020304" pitchFamily="18" charset="-78"/>
              </a:rPr>
              <a:t>الأمريكى</a:t>
            </a:r>
            <a:r>
              <a:rPr lang="ar-IQ" sz="1000" b="1" dirty="0" smtClean="0">
                <a:latin typeface="Simplified Arabic" panose="02020603050405020304" pitchFamily="18" charset="-78"/>
                <a:cs typeface="Simplified Arabic" panose="02020603050405020304" pitchFamily="18" charset="-78"/>
              </a:rPr>
              <a:t> ومازال كياناً مستقلاً عن الدولة. كيانا تجاريا إلى حد كبير. وقبل نهاية القرن اختفى الاعتماد على النجم وظهر دكتاتور جديد هو المنتج المخرج الذى أصبح يسيطر على كل </a:t>
            </a:r>
            <a:r>
              <a:rPr lang="ar-IQ" sz="1000" b="1" dirty="0" err="1" smtClean="0">
                <a:latin typeface="Simplified Arabic" panose="02020603050405020304" pitchFamily="18" charset="-78"/>
                <a:cs typeface="Simplified Arabic" panose="02020603050405020304" pitchFamily="18" charset="-78"/>
              </a:rPr>
              <a:t>شئ</a:t>
            </a:r>
            <a:r>
              <a:rPr lang="ar-IQ" sz="1000" b="1" dirty="0" smtClean="0">
                <a:latin typeface="Simplified Arabic" panose="02020603050405020304" pitchFamily="18" charset="-78"/>
                <a:cs typeface="Simplified Arabic" panose="02020603050405020304" pitchFamily="18" charset="-78"/>
              </a:rPr>
              <a:t>، حتى صنع النجوم، ثم إن الكتابة للمسرحية أًصبحت عملاً مربحاً يضمن لصاحبه حياة ميسرة، ومع ذلك فلم ينتج هذه القرن كاتباً مسرحياَ يعتد به، وتركت هذه المهمة للقرن </a:t>
            </a:r>
            <a:r>
              <a:rPr lang="ar-IQ" sz="1000" b="1" dirty="0" err="1" smtClean="0">
                <a:latin typeface="Simplified Arabic" panose="02020603050405020304" pitchFamily="18" charset="-78"/>
                <a:cs typeface="Simplified Arabic" panose="02020603050405020304" pitchFamily="18" charset="-78"/>
              </a:rPr>
              <a:t>التالى</a:t>
            </a:r>
            <a:r>
              <a:rPr lang="ar-IQ" sz="1000" b="1" dirty="0" smtClean="0">
                <a:latin typeface="Simplified Arabic" panose="02020603050405020304" pitchFamily="18" charset="-78"/>
                <a:cs typeface="Simplified Arabic" panose="02020603050405020304" pitchFamily="18" charset="-78"/>
              </a:rPr>
              <a:t>.</a:t>
            </a:r>
          </a:p>
          <a:p>
            <a:pPr algn="just"/>
            <a:endParaRPr lang="ar-IQ" sz="1000" b="1" dirty="0" smtClean="0">
              <a:latin typeface="Simplified Arabic" panose="02020603050405020304" pitchFamily="18" charset="-78"/>
              <a:cs typeface="Simplified Arabic" panose="02020603050405020304" pitchFamily="18" charset="-78"/>
            </a:endParaRPr>
          </a:p>
          <a:p>
            <a:pPr algn="just"/>
            <a:endParaRPr lang="ar-IQ" sz="10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8115217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3503</Words>
  <Application>Microsoft Office PowerPoint</Application>
  <PresentationFormat>عرض على الشاشة (3:4)‏</PresentationFormat>
  <Paragraphs>58</Paragraphs>
  <Slides>2</Slides>
  <Notes>1</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نسق Office</vt:lpstr>
      <vt:lpstr>المسرح الامريكي ....المرحلة / الثالث عام الاحد 2019/11/3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المسرح الامريكي ....المرحلة / الثالث عام الاحد 2019/11/3</dc:title>
  <dc:creator>agkadeer</dc:creator>
  <cp:lastModifiedBy>agkadeer</cp:lastModifiedBy>
  <cp:revision>2</cp:revision>
  <dcterms:created xsi:type="dcterms:W3CDTF">2019-11-02T20:13:46Z</dcterms:created>
  <dcterms:modified xsi:type="dcterms:W3CDTF">2019-11-02T20:27:29Z</dcterms:modified>
</cp:coreProperties>
</file>